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0324_el_ppt_layout_leadingtheway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1303" cy="68580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843179" y="6160138"/>
            <a:ext cx="3027423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843178" y="6455349"/>
            <a:ext cx="3027423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6" name="Picture 5" descr="Elsevier_Tree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02" y="359748"/>
            <a:ext cx="688848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8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6"/>
          </p:nvPr>
        </p:nvSpPr>
        <p:spPr>
          <a:xfrm>
            <a:off x="687388" y="1339850"/>
            <a:ext cx="8226425" cy="5246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5297"/>
            <a:ext cx="7002463" cy="485775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0" i="0" baseline="0">
                <a:solidFill>
                  <a:srgbClr val="3E9DAE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74977" y="6003"/>
            <a:ext cx="457201" cy="48506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rgbClr val="3E9DAE"/>
                </a:solidFill>
              </a:defRPr>
            </a:lvl1pPr>
          </a:lstStyle>
          <a:p>
            <a:pPr lvl="0"/>
            <a:r>
              <a:rPr lang="en-GB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8008" y="60333"/>
            <a:ext cx="457200" cy="327933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>
              <a:defRPr/>
            </a:pPr>
            <a:fld id="{02C49A89-A9F9-4646-9C6D-5A8CE0F809D2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6931"/>
            <a:ext cx="1162297" cy="2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6600" y="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 algn="r">
              <a:buNone/>
              <a:defRPr sz="900" b="1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90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8008" y="60333"/>
            <a:ext cx="457200" cy="327933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02C49A89-A9F9-4646-9C6D-5A8CE0F809D2}" type="slidenum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9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08" y="2872276"/>
            <a:ext cx="5472113" cy="90171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6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pic>
        <p:nvPicPr>
          <p:cNvPr id="12" name="Picture 11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9208" y="3740100"/>
            <a:ext cx="5472113" cy="2524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6539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539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5980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pic>
        <p:nvPicPr>
          <p:cNvPr id="16" name="Picture 1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4069" y="2971286"/>
            <a:ext cx="5596363" cy="97162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7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545967" y="2275315"/>
            <a:ext cx="3912176" cy="4438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39981" y="2044095"/>
            <a:ext cx="5300451" cy="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26645" y="5539619"/>
            <a:ext cx="5201811" cy="52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26645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26645" y="6397624"/>
            <a:ext cx="4202212" cy="363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77642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233129"/>
            <a:ext cx="9144608" cy="6637866"/>
          </a:xfrm>
          <a:prstGeom prst="rect">
            <a:avLst/>
          </a:prstGeom>
        </p:spPr>
      </p:pic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8" y="1282537"/>
            <a:ext cx="7484329" cy="32255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9786" y="177660"/>
            <a:ext cx="7474582" cy="1104877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9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Cover Slide Title and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1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16" cy="687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87710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7708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1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Appendix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018" cy="6858000"/>
          </a:xfrm>
          <a:prstGeom prst="rect">
            <a:avLst/>
          </a:prstGeom>
        </p:spPr>
      </p:pic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96270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6268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96270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6268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r="10858"/>
          <a:stretch/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1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96270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6268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-1"/>
          <a:stretch/>
        </p:blipFill>
        <p:spPr bwMode="auto">
          <a:xfrm>
            <a:off x="0" y="0"/>
            <a:ext cx="45279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81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04800"/>
            <a:ext cx="4343400" cy="6400800"/>
          </a:xfrm>
        </p:spPr>
        <p:txBody>
          <a:bodyPr/>
          <a:lstStyle/>
          <a:p>
            <a:pPr marL="0" marR="0">
              <a:spcBef>
                <a:spcPts val="385"/>
              </a:spcBef>
              <a:spcAft>
                <a:spcPts val="0"/>
              </a:spcAft>
            </a:pPr>
            <a:r>
              <a:rPr lang="bg-BG" sz="2000" b="1" dirty="0">
                <a:solidFill>
                  <a:schemeClr val="accent2"/>
                </a:solidFill>
                <a:ea typeface="Times New Roman"/>
              </a:rPr>
              <a:t>Информационно рали </a:t>
            </a:r>
            <a:br>
              <a:rPr lang="bg-BG" sz="2000" b="1" dirty="0">
                <a:solidFill>
                  <a:schemeClr val="accent2"/>
                </a:solidFill>
                <a:ea typeface="Times New Roman"/>
              </a:rPr>
            </a:br>
            <a:r>
              <a:rPr lang="bg-BG" sz="2000" b="1" dirty="0">
                <a:solidFill>
                  <a:schemeClr val="accent2"/>
                </a:solidFill>
                <a:ea typeface="Times New Roman"/>
              </a:rPr>
              <a:t>на </a:t>
            </a:r>
            <a:r>
              <a:rPr lang="en-US" sz="2000" b="1" dirty="0" smtClean="0">
                <a:solidFill>
                  <a:schemeClr val="accent2"/>
                </a:solidFill>
                <a:ea typeface="Times New Roman"/>
              </a:rPr>
              <a:t>ELSEVIER</a:t>
            </a:r>
            <a:r>
              <a:rPr lang="bg-BG" sz="2000" b="1" dirty="0" smtClean="0">
                <a:solidFill>
                  <a:schemeClr val="accent2"/>
                </a:solidFill>
                <a:ea typeface="Times New Roman"/>
              </a:rPr>
              <a:t> в помощ </a:t>
            </a:r>
            <a:br>
              <a:rPr lang="bg-BG" sz="2000" b="1" dirty="0" smtClean="0">
                <a:solidFill>
                  <a:schemeClr val="accent2"/>
                </a:solidFill>
                <a:ea typeface="Times New Roman"/>
              </a:rPr>
            </a:br>
            <a:r>
              <a:rPr lang="bg-BG" sz="2000" b="1" dirty="0" smtClean="0">
                <a:solidFill>
                  <a:schemeClr val="accent2"/>
                </a:solidFill>
                <a:ea typeface="Times New Roman"/>
              </a:rPr>
              <a:t>на българската </a:t>
            </a:r>
            <a:br>
              <a:rPr lang="bg-BG" sz="2000" b="1" dirty="0" smtClean="0">
                <a:solidFill>
                  <a:schemeClr val="accent2"/>
                </a:solidFill>
                <a:ea typeface="Times New Roman"/>
              </a:rPr>
            </a:br>
            <a:r>
              <a:rPr lang="bg-BG" sz="2000" b="1" dirty="0" smtClean="0">
                <a:solidFill>
                  <a:schemeClr val="accent2"/>
                </a:solidFill>
                <a:ea typeface="Times New Roman"/>
              </a:rPr>
              <a:t>научна общност</a:t>
            </a:r>
            <a:r>
              <a:rPr lang="en-US" sz="2000" dirty="0">
                <a:latin typeface="Times New Roman"/>
                <a:ea typeface="Times New Roman"/>
              </a:rPr>
              <a:t/>
            </a:r>
            <a:br>
              <a:rPr lang="en-US" sz="2000" dirty="0">
                <a:latin typeface="Times New Roman"/>
                <a:ea typeface="Times New Roman"/>
              </a:rPr>
            </a:br>
            <a:r>
              <a:rPr lang="en-US" sz="2000" dirty="0">
                <a:latin typeface="Times New Roman"/>
                <a:ea typeface="Times New Roman"/>
              </a:rPr>
              <a:t/>
            </a:r>
            <a:br>
              <a:rPr lang="en-US" sz="2000" dirty="0">
                <a:latin typeface="Times New Roman"/>
                <a:ea typeface="Times New Roman"/>
              </a:rPr>
            </a:br>
            <a:r>
              <a:rPr lang="bg-BG" sz="2000" dirty="0" smtClean="0">
                <a:latin typeface="Times New Roman"/>
                <a:ea typeface="Times New Roman"/>
              </a:rPr>
              <a:t/>
            </a:r>
            <a:br>
              <a:rPr lang="bg-BG" sz="2000" dirty="0" smtClean="0">
                <a:latin typeface="Times New Roman"/>
                <a:ea typeface="Times New Roman"/>
              </a:rPr>
            </a:b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13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:30 </a:t>
            </a:r>
            <a:r>
              <a:rPr lang="en-US" sz="1600" b="1" dirty="0">
                <a:solidFill>
                  <a:srgbClr val="FF8200"/>
                </a:solidFill>
                <a:latin typeface="+mj-lt"/>
                <a:ea typeface="Times New Roman"/>
              </a:rPr>
              <a:t>– 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1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4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: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00</a:t>
            </a:r>
            <a:r>
              <a:rPr lang="en-US" sz="1600" b="1" dirty="0">
                <a:latin typeface="+mj-lt"/>
                <a:ea typeface="Times New Roman"/>
              </a:rPr>
              <a:t/>
            </a:r>
            <a:br>
              <a:rPr lang="en-US" sz="1600" b="1" dirty="0">
                <a:latin typeface="+mj-lt"/>
                <a:ea typeface="Times New Roman"/>
              </a:rPr>
            </a:br>
            <a:r>
              <a:rPr lang="bg-BG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Успешната научна статия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 – </a:t>
            </a:r>
            <a:r>
              <a:rPr lang="bg-BG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съвети и трикове. Луси Будова - Маркетинг консултант - 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Elsevier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</a:b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1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4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: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00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 </a:t>
            </a:r>
            <a:r>
              <a:rPr lang="en-US" sz="1600" b="1" dirty="0">
                <a:solidFill>
                  <a:srgbClr val="FF8200"/>
                </a:solidFill>
                <a:latin typeface="+mj-lt"/>
                <a:ea typeface="Times New Roman"/>
              </a:rPr>
              <a:t>– 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1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4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: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4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0</a:t>
            </a:r>
            <a:r>
              <a:rPr lang="en-US" sz="1600" b="1" dirty="0">
                <a:latin typeface="+mj-lt"/>
                <a:ea typeface="Times New Roman"/>
              </a:rPr>
              <a:t/>
            </a:r>
            <a:br>
              <a:rPr lang="en-US" sz="1600" b="1" dirty="0">
                <a:latin typeface="+mj-lt"/>
                <a:ea typeface="Times New Roman"/>
              </a:rPr>
            </a:br>
            <a:r>
              <a:rPr lang="bg-BG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Управление на научните изследвания и ежедневните задачи на учените - </a:t>
            </a:r>
            <a:r>
              <a:rPr lang="en-US" sz="1600" b="1" spc="80" dirty="0" smtClean="0">
                <a:solidFill>
                  <a:schemeClr val="accent2"/>
                </a:solidFill>
                <a:latin typeface="+mj-lt"/>
                <a:ea typeface="Times New Roman"/>
              </a:rPr>
              <a:t>Scopus</a:t>
            </a:r>
            <a:r>
              <a:rPr lang="bg-BG" sz="1600" b="1" spc="80" dirty="0" smtClean="0">
                <a:solidFill>
                  <a:schemeClr val="accent2"/>
                </a:solidFill>
                <a:latin typeface="+mj-lt"/>
                <a:ea typeface="Times New Roman"/>
              </a:rPr>
              <a:t>.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 </a:t>
            </a:r>
            <a:r>
              <a:rPr lang="bg-BG" sz="1600" b="1" dirty="0">
                <a:solidFill>
                  <a:schemeClr val="accent2"/>
                </a:solidFill>
                <a:latin typeface="+mj-lt"/>
                <a:ea typeface="Times New Roman"/>
              </a:rPr>
              <a:t>К</a:t>
            </a:r>
            <a:r>
              <a:rPr lang="bg-BG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аталин Теохари – Мениджър за Югоизточна Европа 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- </a:t>
            </a:r>
            <a:r>
              <a:rPr lang="en-US" sz="1600" b="1" dirty="0">
                <a:solidFill>
                  <a:schemeClr val="accent2"/>
                </a:solidFill>
                <a:latin typeface="+mj-lt"/>
                <a:ea typeface="Times New Roman"/>
              </a:rPr>
              <a:t>Elsevier</a:t>
            </a:r>
            <a:r>
              <a:rPr lang="en-US" sz="1600" b="1" dirty="0" smtClean="0">
                <a:latin typeface="+mj-lt"/>
                <a:ea typeface="Times New Roman"/>
              </a:rPr>
              <a:t/>
            </a:r>
            <a:br>
              <a:rPr lang="en-US" sz="1600" b="1" dirty="0" smtClean="0">
                <a:latin typeface="+mj-lt"/>
                <a:ea typeface="Times New Roman"/>
              </a:rPr>
            </a:b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1</a:t>
            </a:r>
            <a:r>
              <a:rPr lang="bg-BG" sz="1600" b="1" dirty="0">
                <a:solidFill>
                  <a:srgbClr val="FF8200"/>
                </a:solidFill>
                <a:latin typeface="+mj-lt"/>
                <a:ea typeface="Times New Roman"/>
              </a:rPr>
              <a:t>4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: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4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0 </a:t>
            </a:r>
            <a:r>
              <a:rPr lang="en-US" sz="1600" b="1" dirty="0">
                <a:solidFill>
                  <a:srgbClr val="FF8200"/>
                </a:solidFill>
                <a:latin typeface="+mj-lt"/>
                <a:ea typeface="Times New Roman"/>
              </a:rPr>
              <a:t>– 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1</a:t>
            </a:r>
            <a:r>
              <a:rPr lang="bg-BG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5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: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0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>0</a:t>
            </a:r>
            <a: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  <a:t/>
            </a:r>
            <a:br>
              <a:rPr lang="en-US" sz="1600" b="1" dirty="0" smtClean="0">
                <a:solidFill>
                  <a:srgbClr val="FF8200"/>
                </a:solidFill>
                <a:latin typeface="+mj-lt"/>
                <a:ea typeface="Times New Roman"/>
              </a:rPr>
            </a:br>
            <a:r>
              <a:rPr lang="ru-RU" sz="1600" b="1" dirty="0">
                <a:solidFill>
                  <a:schemeClr val="accent2"/>
                </a:solidFill>
                <a:latin typeface="+mj-lt"/>
                <a:ea typeface="Times New Roman"/>
              </a:rPr>
              <a:t>ScienceDirect - решения, адресирани към нуждите на учените. Тошка 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Борисова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 – </a:t>
            </a:r>
            <a:r>
              <a:rPr lang="bg-BG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Обучител за базите данни</a:t>
            </a:r>
            <a:br>
              <a:rPr lang="bg-BG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</a:br>
            <a:r>
              <a:rPr lang="bg-BG" sz="1600" b="1" dirty="0" smtClean="0">
                <a:latin typeface="+mj-lt"/>
                <a:ea typeface="Times New Roman"/>
              </a:rPr>
              <a:t>15.</a:t>
            </a:r>
            <a:r>
              <a:rPr lang="en-US" sz="1600" b="1" dirty="0" smtClean="0">
                <a:latin typeface="+mj-lt"/>
                <a:ea typeface="Times New Roman"/>
              </a:rPr>
              <a:t>00</a:t>
            </a:r>
            <a:r>
              <a:rPr lang="bg-BG" sz="1600" b="1" dirty="0" smtClean="0">
                <a:latin typeface="+mj-lt"/>
                <a:ea typeface="Times New Roman"/>
              </a:rPr>
              <a:t> </a:t>
            </a:r>
            <a:r>
              <a:rPr lang="bg-BG" sz="1600" b="1" dirty="0" smtClean="0">
                <a:latin typeface="+mj-lt"/>
                <a:ea typeface="Times New Roman"/>
              </a:rPr>
              <a:t>– </a:t>
            </a:r>
            <a:r>
              <a:rPr lang="bg-BG" sz="1600" b="1" dirty="0" smtClean="0">
                <a:latin typeface="+mj-lt"/>
                <a:ea typeface="Times New Roman"/>
              </a:rPr>
              <a:t>15.</a:t>
            </a:r>
            <a:r>
              <a:rPr lang="en-US" sz="1600" b="1" dirty="0" smtClean="0">
                <a:latin typeface="+mj-lt"/>
                <a:ea typeface="Times New Roman"/>
              </a:rPr>
              <a:t>3</a:t>
            </a:r>
            <a:r>
              <a:rPr lang="en-US" sz="1600" b="1" dirty="0">
                <a:latin typeface="+mj-lt"/>
                <a:ea typeface="Times New Roman"/>
              </a:rPr>
              <a:t>0</a:t>
            </a:r>
            <a:r>
              <a:rPr lang="en-US" sz="1600" b="1" dirty="0" smtClean="0">
                <a:latin typeface="+mj-lt"/>
                <a:ea typeface="Times New Roman"/>
              </a:rPr>
              <a:t/>
            </a:r>
            <a:br>
              <a:rPr lang="en-US" sz="1600" b="1" dirty="0" smtClean="0">
                <a:latin typeface="+mj-lt"/>
                <a:ea typeface="Times New Roman"/>
              </a:rPr>
            </a:b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Запазвайте</a:t>
            </a:r>
            <a:r>
              <a:rPr lang="ru-RU" sz="1600" b="1" dirty="0">
                <a:solidFill>
                  <a:schemeClr val="accent2"/>
                </a:solidFill>
                <a:latin typeface="+mj-lt"/>
                <a:ea typeface="Times New Roman"/>
              </a:rPr>
              <a:t>, цитирайте, сътрудничете си, ускорете работата 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си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 -</a:t>
            </a:r>
            <a:r>
              <a:rPr lang="bg-BG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+mj-lt"/>
                <a:ea typeface="Times New Roman"/>
              </a:rPr>
              <a:t>Mendeley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. </a:t>
            </a:r>
            <a:r>
              <a:rPr lang="ru-RU" sz="1600" b="1" dirty="0">
                <a:solidFill>
                  <a:schemeClr val="accent2"/>
                </a:solidFill>
                <a:latin typeface="+mj-lt"/>
                <a:ea typeface="Times New Roman"/>
              </a:rPr>
              <a:t>Луси 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Будова - Маркетинг консултант -  </a:t>
            </a:r>
            <a:r>
              <a:rPr lang="en-US" sz="1600" b="1" dirty="0">
                <a:solidFill>
                  <a:schemeClr val="accent2"/>
                </a:solidFill>
                <a:latin typeface="+mj-lt"/>
                <a:ea typeface="Times New Roman"/>
              </a:rPr>
              <a:t>Elsevier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  <a:ea typeface="Times New Roman"/>
              </a:rPr>
              <a:t>   </a:t>
            </a:r>
            <a:r>
              <a:rPr lang="en-US" sz="1600" b="1" dirty="0" smtClean="0">
                <a:latin typeface="+mj-lt"/>
                <a:ea typeface="Times New Roman"/>
              </a:rPr>
              <a:t/>
            </a:r>
            <a:br>
              <a:rPr lang="en-US" sz="1600" b="1" dirty="0" smtClean="0">
                <a:latin typeface="+mj-lt"/>
                <a:ea typeface="Times New Roman"/>
              </a:rPr>
            </a:br>
            <a:r>
              <a:rPr lang="en-US" sz="1600" b="1" dirty="0">
                <a:latin typeface="+mj-lt"/>
                <a:ea typeface="Times New Roman"/>
              </a:rPr>
              <a:t/>
            </a:r>
            <a:br>
              <a:rPr lang="en-US" sz="1600" b="1" dirty="0">
                <a:latin typeface="+mj-lt"/>
                <a:ea typeface="Times New Roman"/>
              </a:rPr>
            </a:br>
            <a:r>
              <a:rPr lang="bg-BG" sz="1600" b="1" dirty="0" smtClean="0">
                <a:latin typeface="+mj-lt"/>
                <a:ea typeface="Times New Roman"/>
              </a:rPr>
              <a:t>Дискусия</a:t>
            </a:r>
            <a:r>
              <a:rPr lang="en-US" sz="1600" b="1" dirty="0">
                <a:latin typeface="+mj-lt"/>
                <a:ea typeface="Times New Roman"/>
              </a:rPr>
              <a:t/>
            </a:r>
            <a:br>
              <a:rPr lang="en-US" sz="1600" b="1" dirty="0">
                <a:latin typeface="+mj-lt"/>
                <a:ea typeface="Times New Roman"/>
              </a:rPr>
            </a:b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8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">
  <a:themeElements>
    <a:clrScheme name="Elsevier Theme Colors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Elsevier</vt:lpstr>
      <vt:lpstr>Информационно рали  на ELSEVIER в помощ  на българската  научна общност   13:30 – 14:00 Успешната научна статия – съвети и трикове. Луси Будова - Маркетинг консултант - Elsevier 14:00 – 14:40 Управление на научните изследвания и ежедневните задачи на учените - Scopus. Каталин Теохари – Мениджър за Югоизточна Европа - Elsevier 14:40 – 15:00 ScienceDirect - решения, адресирани към нуждите на учените. Тошка Борисова – Обучител за базите данни 15.00 – 15.30 Запазвайте, цитирайте, сътрудничете си, ускорете работата си - Mendeley. Луси Будова - Маркетинг консултант -  Elsevier     Дискусия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ELSEVIER в помощ на българската научна общност  9:30 – 10:15 Как да напишете успешна научна статия Луси Будова  Customer Consultant &amp; Marketer, Elsevier 10:15 – 11:00 Управление на научните изследвания  и ежедневните задачи на учените  - от Scopus до библиометрията Латалин Теохари  11:00 – 11:20 Запазвайте, цитирайте, сътрудничете си Store, Cite, Collaborate, Accelerate: Mendeley Dina Vrkič  Elsevier Trainer, Librarian at School of Medicine, University of Zagreb 11:20 – 11:30 Questions &amp; Answers Discussion</dc:title>
  <dc:creator>TOSHKA</dc:creator>
  <cp:lastModifiedBy>TOSHKA</cp:lastModifiedBy>
  <cp:revision>12</cp:revision>
  <dcterms:created xsi:type="dcterms:W3CDTF">2015-10-19T17:36:25Z</dcterms:created>
  <dcterms:modified xsi:type="dcterms:W3CDTF">2015-11-02T18:00:31Z</dcterms:modified>
</cp:coreProperties>
</file>