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8246070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66870"/>
            <a:ext cx="824607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8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09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6600" dirty="0" smtClean="0">
                <a:solidFill>
                  <a:srgbClr val="FF0000"/>
                </a:solidFill>
              </a:rPr>
              <a:t>ПРОТИВОДЕЙСТВИЕ НА КОРУПЦИЯТА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872280"/>
            <a:ext cx="8246070" cy="458115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МАГИСТЪРСКА ПРОГРАМА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115" y="-83215"/>
            <a:ext cx="4147479" cy="2595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Завършилите магистърската програма 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1. Получават  освен диплома за завършена магистърска степен и три сертификата от:</a:t>
            </a:r>
          </a:p>
          <a:p>
            <a:r>
              <a:rPr lang="ru-RU" dirty="0" smtClean="0"/>
              <a:t>1.Комисията </a:t>
            </a:r>
            <a:r>
              <a:rPr lang="ru-RU" dirty="0"/>
              <a:t>за противодействие на </a:t>
            </a:r>
            <a:r>
              <a:rPr lang="ru-RU" dirty="0" err="1"/>
              <a:t>корупцията</a:t>
            </a:r>
            <a:r>
              <a:rPr lang="ru-RU" dirty="0"/>
              <a:t> и за </a:t>
            </a:r>
            <a:r>
              <a:rPr lang="ru-RU" dirty="0" err="1"/>
              <a:t>отнемане</a:t>
            </a:r>
            <a:r>
              <a:rPr lang="ru-RU" dirty="0"/>
              <a:t> на незаконно </a:t>
            </a:r>
            <a:r>
              <a:rPr lang="ru-RU" dirty="0" err="1"/>
              <a:t>придобитото</a:t>
            </a:r>
            <a:r>
              <a:rPr lang="ru-RU" dirty="0"/>
              <a:t> имущество;</a:t>
            </a:r>
          </a:p>
          <a:p>
            <a:r>
              <a:rPr lang="ru-RU" dirty="0"/>
              <a:t>2. </a:t>
            </a:r>
            <a:r>
              <a:rPr lang="ru-RU" dirty="0" err="1"/>
              <a:t>Асоциацията</a:t>
            </a:r>
            <a:r>
              <a:rPr lang="ru-RU" dirty="0"/>
              <a:t> на </a:t>
            </a:r>
            <a:r>
              <a:rPr lang="ru-RU" dirty="0" err="1"/>
              <a:t>сертифицираните</a:t>
            </a:r>
            <a:r>
              <a:rPr lang="ru-RU" dirty="0"/>
              <a:t> </a:t>
            </a:r>
            <a:r>
              <a:rPr lang="ru-RU" dirty="0" err="1"/>
              <a:t>експерти</a:t>
            </a:r>
            <a:r>
              <a:rPr lang="ru-RU" dirty="0"/>
              <a:t> по </a:t>
            </a:r>
            <a:r>
              <a:rPr lang="ru-RU" dirty="0" err="1"/>
              <a:t>разкриване</a:t>
            </a:r>
            <a:r>
              <a:rPr lang="ru-RU" dirty="0"/>
              <a:t> на </a:t>
            </a:r>
            <a:r>
              <a:rPr lang="ru-RU" dirty="0" err="1"/>
              <a:t>измами</a:t>
            </a:r>
            <a:r>
              <a:rPr lang="ru-RU" dirty="0"/>
              <a:t>;</a:t>
            </a:r>
          </a:p>
          <a:p>
            <a:r>
              <a:rPr lang="ru-RU" dirty="0"/>
              <a:t>3.  </a:t>
            </a:r>
            <a:r>
              <a:rPr lang="ru-RU" dirty="0" err="1"/>
              <a:t>Центъра</a:t>
            </a:r>
            <a:r>
              <a:rPr lang="ru-RU" dirty="0"/>
              <a:t> за превенция и противодействие  на </a:t>
            </a:r>
            <a:r>
              <a:rPr lang="ru-RU" dirty="0" err="1"/>
              <a:t>изпирането</a:t>
            </a:r>
            <a:r>
              <a:rPr lang="ru-RU" dirty="0"/>
              <a:t> на пари;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1692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sz="4400" dirty="0" smtClean="0"/>
              <a:t>Благодаря Ви за вниманието!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104930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solidFill>
                  <a:srgbClr val="FF0000"/>
                </a:solidFill>
              </a:rPr>
              <a:t>ПРОТИВОДЕЙСТВИЕ НА КОРУПЦИЯТА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ПЪРВАТА МАГИСТЪРСКА ПРОГРАМА В БЪЛГАРИЯ ЗАНИМАВАЩА СЕ С ВЪПРОСИТЕ ПО ПРЕВЕНЦИЯ И ПРОТИВОДЕЙСТВИЕ НА КОРУПЦИЯТА,  </a:t>
            </a:r>
            <a:r>
              <a:rPr lang="bg-BG" dirty="0"/>
              <a:t>КОЯТО СТАРТИРА ОТ НОВАТА УЧЕБНА 2018-2019 Г</a:t>
            </a:r>
            <a:r>
              <a:rPr lang="bg-BG" dirty="0" smtClean="0"/>
              <a:t>.</a:t>
            </a:r>
          </a:p>
          <a:p>
            <a:r>
              <a:rPr lang="bg-BG" dirty="0" smtClean="0"/>
              <a:t>ИЗЦЯЛО ПРАКТИЧЕСКИ ОРИЕНТИРАНА</a:t>
            </a:r>
            <a:endParaRPr lang="bg-BG" dirty="0"/>
          </a:p>
          <a:p>
            <a:endParaRPr lang="bg-BG" dirty="0"/>
          </a:p>
          <a:p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4895850"/>
            <a:ext cx="261937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86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76352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ПРОГРАМАТА Е ОДОБРЕНА И СЕ ОСЪЩЕСТВЯВА С АКТИВНАТА ПОДКРЕПА НА 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u="sng" dirty="0" smtClean="0">
              <a:solidFill>
                <a:srgbClr val="FF0000"/>
              </a:solidFill>
            </a:endParaRPr>
          </a:p>
          <a:p>
            <a:r>
              <a:rPr lang="ru-RU" sz="3200" u="sng" dirty="0" smtClean="0">
                <a:solidFill>
                  <a:srgbClr val="FF0000"/>
                </a:solidFill>
              </a:rPr>
              <a:t>КОМИСИЯТА ЗА ПРОТИВОДЕЙСТВИЕ НА КОРУПЦИЯТА И ЗА ОТНЕМАНЕ НА НЕЗАКОННО ПРИДОБИТОТО ИМУЩЕСТВО </a:t>
            </a:r>
          </a:p>
          <a:p>
            <a:r>
              <a:rPr lang="ru-RU" sz="3200" dirty="0" smtClean="0"/>
              <a:t>И </a:t>
            </a:r>
            <a:r>
              <a:rPr lang="ru-RU" sz="32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МИНИСТЕРСТВО НА ВЪТРЕШНИТЕ РАБОТИ</a:t>
            </a:r>
            <a:r>
              <a:rPr lang="ru-RU" sz="3200" u="sng" dirty="0" smtClean="0"/>
              <a:t>. 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 smtClean="0"/>
              <a:t>ЛЕКТОРИ В ПРОГРАМАТА: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1. РЪКОВОДНИ СЛУЖИТЕЛИ В </a:t>
            </a:r>
            <a:r>
              <a:rPr lang="ru-RU" dirty="0" smtClean="0"/>
              <a:t>КОМИСИЯТА </a:t>
            </a:r>
            <a:r>
              <a:rPr lang="ru-RU" dirty="0"/>
              <a:t>ЗА ПРОТИВОДЕЙСТВИЕ НА КОРУПЦИЯТА И ЗА ОТНЕМАНЕ НА НЕЗАКОННО ПРИДОБИТОТО </a:t>
            </a:r>
            <a:r>
              <a:rPr lang="ru-RU" dirty="0" smtClean="0"/>
              <a:t>ИМУЩЕСТВО;</a:t>
            </a:r>
          </a:p>
          <a:p>
            <a:r>
              <a:rPr lang="ru-RU" dirty="0" smtClean="0"/>
              <a:t>2. РЪКОВОДНИ СЛУЖИТЕЛИ ОТ ДИРЕКЦИЯ «ВЪТРЕШНА СИГУРНОСТ» В МВР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ПРОГРАМАТА Е </a:t>
            </a:r>
            <a:r>
              <a:rPr lang="bg-BG" dirty="0" smtClean="0"/>
              <a:t>ДВУСЕМЕСТРИАЛНА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магистърската</a:t>
            </a:r>
            <a:r>
              <a:rPr lang="ru-RU" dirty="0" smtClean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 smtClean="0"/>
              <a:t>могат</a:t>
            </a:r>
            <a:r>
              <a:rPr lang="ru-RU" dirty="0" smtClean="0"/>
              <a:t> </a:t>
            </a:r>
            <a:r>
              <a:rPr lang="ru-RU" dirty="0"/>
              <a:t>да </a:t>
            </a:r>
            <a:r>
              <a:rPr lang="ru-RU" dirty="0" err="1"/>
              <a:t>кандидатстват</a:t>
            </a:r>
            <a:r>
              <a:rPr lang="ru-RU" dirty="0"/>
              <a:t> </a:t>
            </a:r>
            <a:r>
              <a:rPr lang="ru-RU" dirty="0" err="1"/>
              <a:t>завършили</a:t>
            </a:r>
            <a:r>
              <a:rPr lang="ru-RU" dirty="0"/>
              <a:t> </a:t>
            </a:r>
            <a:r>
              <a:rPr lang="ru-RU" dirty="0" err="1"/>
              <a:t>квалификационна</a:t>
            </a:r>
            <a:r>
              <a:rPr lang="ru-RU" dirty="0"/>
              <a:t> степен „</a:t>
            </a:r>
            <a:r>
              <a:rPr lang="ru-RU" dirty="0" err="1"/>
              <a:t>Бакалавър</a:t>
            </a:r>
            <a:r>
              <a:rPr lang="ru-RU" dirty="0"/>
              <a:t>“ без </a:t>
            </a:r>
            <a:r>
              <a:rPr lang="ru-RU" dirty="0" smtClean="0"/>
              <a:t>ограничение;</a:t>
            </a:r>
            <a:endParaRPr lang="bg-BG" dirty="0" smtClean="0"/>
          </a:p>
          <a:p>
            <a:r>
              <a:rPr lang="bg-BG" dirty="0" smtClean="0"/>
              <a:t> </a:t>
            </a:r>
            <a:r>
              <a:rPr lang="ru-RU" dirty="0" err="1" smtClean="0"/>
              <a:t>Конкурсният</a:t>
            </a:r>
            <a:r>
              <a:rPr lang="ru-RU" dirty="0" smtClean="0"/>
              <a:t> </a:t>
            </a:r>
            <a:r>
              <a:rPr lang="ru-RU" dirty="0" err="1" smtClean="0"/>
              <a:t>изпит</a:t>
            </a:r>
            <a:r>
              <a:rPr lang="ru-RU" dirty="0" smtClean="0"/>
              <a:t> </a:t>
            </a:r>
            <a:r>
              <a:rPr lang="ru-RU" dirty="0"/>
              <a:t>се </a:t>
            </a:r>
            <a:r>
              <a:rPr lang="ru-RU" dirty="0" err="1" smtClean="0"/>
              <a:t>провежда</a:t>
            </a:r>
            <a:r>
              <a:rPr lang="ru-RU" dirty="0" smtClean="0"/>
              <a:t> </a:t>
            </a:r>
            <a:r>
              <a:rPr lang="ru-RU" dirty="0"/>
              <a:t>с </a:t>
            </a:r>
            <a:r>
              <a:rPr lang="ru-RU" dirty="0" err="1" smtClean="0"/>
              <a:t>есе</a:t>
            </a:r>
            <a:r>
              <a:rPr lang="ru-RU" dirty="0" smtClean="0"/>
              <a:t> на тема </a:t>
            </a:r>
            <a:r>
              <a:rPr lang="ru-RU" dirty="0" err="1" smtClean="0"/>
              <a:t>корупция</a:t>
            </a:r>
            <a:r>
              <a:rPr lang="ru-RU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0246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Първи семестър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Първи семестър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221887"/>
              </p:ext>
            </p:extLst>
          </p:nvPr>
        </p:nvGraphicFramePr>
        <p:xfrm>
          <a:off x="754375" y="2054655"/>
          <a:ext cx="7635250" cy="4754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635250"/>
              </a:tblGrid>
              <a:tr h="63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  <a:latin typeface="All Times New Roman"/>
                          <a:ea typeface="Times New Roman"/>
                        </a:rPr>
                        <a:t>Основи на антикорупционната политика</a:t>
                      </a: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26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  <a:latin typeface="All Times New Roman"/>
                          <a:ea typeface="Times New Roman"/>
                        </a:rPr>
                        <a:t>Роля на вътрешния контрол и вътрешния одит за предотвратяване и противодействие на корупцията</a:t>
                      </a: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63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  <a:latin typeface="All Times New Roman"/>
                          <a:ea typeface="Times New Roman"/>
                        </a:rPr>
                        <a:t>Стратегии за противодействие на корупцията</a:t>
                      </a: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63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  <a:latin typeface="Times New Roman"/>
                          <a:ea typeface="Times New Roman"/>
                        </a:rPr>
                        <a:t>Методи и индикатори за измерване на корупцията</a:t>
                      </a: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951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  <a:latin typeface="All Times New Roman"/>
                          <a:ea typeface="Times New Roman"/>
                        </a:rPr>
                        <a:t>Антикорупционни политики и процедури при обществени поръчки</a:t>
                      </a: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Магистърската </a:t>
            </a:r>
            <a:r>
              <a:rPr lang="bg-BG" dirty="0" smtClean="0"/>
              <a:t>програма </a:t>
            </a:r>
            <a:r>
              <a:rPr lang="bg-BG" dirty="0"/>
              <a:t>„Противодействие на корупцията“ е ориентирана към студенти които желаят  да придобият задълбочени теоретични знания, практически умения и компетентности при идентифициране, анализ и оценка на антикорупционните процеси в публичния и частния сектор.</a:t>
            </a:r>
          </a:p>
        </p:txBody>
      </p:sp>
    </p:spTree>
    <p:extLst>
      <p:ext uri="{BB962C8B-B14F-4D97-AF65-F5344CB8AC3E}">
        <p14:creationId xmlns:p14="http://schemas.microsoft.com/office/powerpoint/2010/main" val="39790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1"/>
            <a:ext cx="8229600" cy="916229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ВТОРИ СЕМЕСТЪР</a:t>
            </a:r>
            <a:endParaRPr lang="bg-B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81887"/>
              </p:ext>
            </p:extLst>
          </p:nvPr>
        </p:nvGraphicFramePr>
        <p:xfrm>
          <a:off x="296261" y="2054650"/>
          <a:ext cx="8398774" cy="49009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98774"/>
              </a:tblGrid>
              <a:tr h="758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Оперативно </a:t>
                      </a:r>
                      <a:r>
                        <a:rPr lang="bg-BG" sz="2800" b="1" dirty="0" err="1">
                          <a:effectLst/>
                          <a:latin typeface="All Times New Roman"/>
                          <a:ea typeface="Times New Roman"/>
                        </a:rPr>
                        <a:t>издирвателна</a:t>
                      </a: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 дейност за противодействие на </a:t>
                      </a:r>
                      <a:r>
                        <a:rPr lang="bg-BG" sz="2800" b="1" dirty="0" smtClean="0">
                          <a:effectLst/>
                          <a:latin typeface="All Times New Roman"/>
                          <a:ea typeface="Times New Roman"/>
                        </a:rPr>
                        <a:t>корупцията</a:t>
                      </a: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138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Структура и етапи за превенция на корупцията</a:t>
                      </a: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633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Секторни антикорупционни </a:t>
                      </a:r>
                      <a:r>
                        <a:rPr lang="bg-BG" sz="2800" b="1" dirty="0" smtClean="0">
                          <a:effectLst/>
                          <a:latin typeface="All Times New Roman"/>
                          <a:ea typeface="Times New Roman"/>
                        </a:rPr>
                        <a:t>политики</a:t>
                      </a: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138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Противодействие и превенция на изпирането на пари</a:t>
                      </a: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758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Отнемане на </a:t>
                      </a:r>
                      <a:r>
                        <a:rPr lang="bg-BG" sz="2800" b="1" dirty="0" err="1">
                          <a:effectLst/>
                          <a:latin typeface="All Times New Roman"/>
                          <a:ea typeface="Times New Roman"/>
                        </a:rPr>
                        <a:t>незоконно</a:t>
                      </a:r>
                      <a:r>
                        <a:rPr lang="bg-BG" sz="2800" b="1" dirty="0">
                          <a:effectLst/>
                          <a:latin typeface="All Times New Roman"/>
                          <a:ea typeface="Times New Roman"/>
                        </a:rPr>
                        <a:t> придобито </a:t>
                      </a:r>
                      <a:r>
                        <a:rPr lang="bg-BG" sz="2800" b="1" dirty="0" smtClean="0">
                          <a:effectLst/>
                          <a:latin typeface="All Times New Roman"/>
                          <a:ea typeface="Times New Roman"/>
                        </a:rPr>
                        <a:t>имущество</a:t>
                      </a:r>
                      <a:endParaRPr lang="bg-BG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6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 Професионална реализация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Завършилите</a:t>
            </a:r>
            <a:r>
              <a:rPr lang="ru-RU" dirty="0"/>
              <a:t> </a:t>
            </a:r>
            <a:r>
              <a:rPr lang="ru-RU" dirty="0" err="1"/>
              <a:t>специалност</a:t>
            </a:r>
            <a:r>
              <a:rPr lang="ru-RU" dirty="0"/>
              <a:t> „Противодействие на </a:t>
            </a:r>
            <a:r>
              <a:rPr lang="ru-RU" dirty="0" err="1"/>
              <a:t>корупцията</a:t>
            </a:r>
            <a:r>
              <a:rPr lang="ru-RU" dirty="0"/>
              <a:t>“, в ОКС „</a:t>
            </a:r>
            <a:r>
              <a:rPr lang="ru-RU" dirty="0" err="1"/>
              <a:t>Магистър</a:t>
            </a:r>
            <a:r>
              <a:rPr lang="ru-RU" dirty="0"/>
              <a:t>“ </a:t>
            </a:r>
            <a:r>
              <a:rPr lang="ru-RU" dirty="0" err="1"/>
              <a:t>имат</a:t>
            </a:r>
            <a:r>
              <a:rPr lang="ru-RU" dirty="0"/>
              <a:t> </a:t>
            </a:r>
            <a:r>
              <a:rPr lang="ru-RU" dirty="0" err="1"/>
              <a:t>възможност</a:t>
            </a:r>
            <a:r>
              <a:rPr lang="ru-RU" dirty="0"/>
              <a:t> за успешна </a:t>
            </a:r>
            <a:r>
              <a:rPr lang="ru-RU" dirty="0" err="1"/>
              <a:t>професионална</a:t>
            </a:r>
            <a:r>
              <a:rPr lang="ru-RU" dirty="0"/>
              <a:t> реализация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експерти</a:t>
            </a:r>
            <a:r>
              <a:rPr lang="ru-RU" dirty="0"/>
              <a:t>, </a:t>
            </a:r>
            <a:r>
              <a:rPr lang="ru-RU" dirty="0" err="1"/>
              <a:t>инспектори</a:t>
            </a:r>
            <a:r>
              <a:rPr lang="ru-RU" dirty="0"/>
              <a:t>, </a:t>
            </a:r>
            <a:r>
              <a:rPr lang="ru-RU" dirty="0" err="1"/>
              <a:t>разследващи</a:t>
            </a:r>
            <a:r>
              <a:rPr lang="ru-RU" dirty="0"/>
              <a:t> полицаи в </a:t>
            </a:r>
            <a:r>
              <a:rPr lang="ru-RU" dirty="0" err="1"/>
              <a:t>структурите</a:t>
            </a:r>
            <a:r>
              <a:rPr lang="ru-RU" dirty="0"/>
              <a:t> на ДАНС в </a:t>
            </a:r>
            <a:r>
              <a:rPr lang="ru-RU" dirty="0" err="1"/>
              <a:t>структурата</a:t>
            </a:r>
            <a:r>
              <a:rPr lang="ru-RU" dirty="0"/>
              <a:t> на МВР, </a:t>
            </a:r>
            <a:r>
              <a:rPr lang="ru-RU" dirty="0" err="1"/>
              <a:t>Комисията</a:t>
            </a:r>
            <a:r>
              <a:rPr lang="ru-RU" dirty="0"/>
              <a:t> за </a:t>
            </a:r>
            <a:r>
              <a:rPr lang="ru-RU" dirty="0" err="1"/>
              <a:t>противодейстиве</a:t>
            </a:r>
            <a:r>
              <a:rPr lang="ru-RU" dirty="0"/>
              <a:t> на </a:t>
            </a:r>
            <a:r>
              <a:rPr lang="ru-RU" dirty="0" err="1"/>
              <a:t>корупцията</a:t>
            </a:r>
            <a:r>
              <a:rPr lang="ru-RU" dirty="0"/>
              <a:t> и за </a:t>
            </a:r>
            <a:r>
              <a:rPr lang="ru-RU" dirty="0" err="1"/>
              <a:t>отнемане</a:t>
            </a:r>
            <a:r>
              <a:rPr lang="ru-RU" dirty="0"/>
              <a:t> на незаконно </a:t>
            </a:r>
            <a:r>
              <a:rPr lang="ru-RU" dirty="0" err="1"/>
              <a:t>придобитото</a:t>
            </a:r>
            <a:r>
              <a:rPr lang="ru-RU" dirty="0"/>
              <a:t> имущество </a:t>
            </a:r>
            <a:r>
              <a:rPr lang="ru-RU" dirty="0" err="1"/>
              <a:t>одитори</a:t>
            </a:r>
            <a:r>
              <a:rPr lang="ru-RU" dirty="0"/>
              <a:t> в </a:t>
            </a:r>
            <a:r>
              <a:rPr lang="ru-RU" dirty="0" err="1"/>
              <a:t>контролните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на </a:t>
            </a:r>
            <a:r>
              <a:rPr lang="ru-RU" dirty="0" err="1"/>
              <a:t>публичната</a:t>
            </a:r>
            <a:r>
              <a:rPr lang="ru-RU" dirty="0"/>
              <a:t> администрация,  </a:t>
            </a:r>
            <a:r>
              <a:rPr lang="ru-RU" dirty="0" err="1"/>
              <a:t>Националната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по приходите, </a:t>
            </a:r>
            <a:r>
              <a:rPr lang="ru-RU" dirty="0" err="1"/>
              <a:t>Митническа</a:t>
            </a:r>
            <a:r>
              <a:rPr lang="ru-RU" dirty="0"/>
              <a:t> администрация, </a:t>
            </a:r>
            <a:r>
              <a:rPr lang="ru-RU" dirty="0" err="1"/>
              <a:t>Сметната</a:t>
            </a:r>
            <a:r>
              <a:rPr lang="ru-RU" dirty="0"/>
              <a:t> палата, </a:t>
            </a:r>
            <a:r>
              <a:rPr lang="ru-RU" dirty="0" err="1"/>
              <a:t>Агенция</a:t>
            </a:r>
            <a:r>
              <a:rPr lang="ru-RU" dirty="0"/>
              <a:t> за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финансова</a:t>
            </a:r>
            <a:r>
              <a:rPr lang="ru-RU" dirty="0"/>
              <a:t> инспекция, </a:t>
            </a:r>
            <a:r>
              <a:rPr lang="ru-RU" dirty="0" err="1"/>
              <a:t>органи</a:t>
            </a:r>
            <a:r>
              <a:rPr lang="ru-RU" dirty="0"/>
              <a:t> за финансов надзор, звена за </a:t>
            </a:r>
            <a:r>
              <a:rPr lang="ru-RU" dirty="0" err="1"/>
              <a:t>вътрешен</a:t>
            </a:r>
            <a:r>
              <a:rPr lang="ru-RU" dirty="0"/>
              <a:t> </a:t>
            </a:r>
            <a:r>
              <a:rPr lang="ru-RU" dirty="0" err="1"/>
              <a:t>контрол</a:t>
            </a:r>
            <a:r>
              <a:rPr lang="ru-RU" dirty="0"/>
              <a:t> и </a:t>
            </a:r>
            <a:r>
              <a:rPr lang="ru-RU" dirty="0" err="1"/>
              <a:t>одит</a:t>
            </a:r>
            <a:r>
              <a:rPr lang="ru-RU" dirty="0"/>
              <a:t> в </a:t>
            </a:r>
            <a:r>
              <a:rPr lang="ru-RU" dirty="0" err="1"/>
              <a:t>публичния</a:t>
            </a:r>
            <a:r>
              <a:rPr lang="ru-RU" dirty="0"/>
              <a:t> и </a:t>
            </a:r>
            <a:r>
              <a:rPr lang="ru-RU" dirty="0" err="1"/>
              <a:t>частния</a:t>
            </a:r>
            <a:r>
              <a:rPr lang="ru-RU" dirty="0"/>
              <a:t> сектор (банки, </a:t>
            </a:r>
            <a:r>
              <a:rPr lang="ru-RU" dirty="0" err="1"/>
              <a:t>застрахователни</a:t>
            </a:r>
            <a:r>
              <a:rPr lang="ru-RU" dirty="0"/>
              <a:t> и </a:t>
            </a:r>
            <a:r>
              <a:rPr lang="ru-RU" dirty="0" err="1"/>
              <a:t>осигурителни</a:t>
            </a:r>
            <a:r>
              <a:rPr lang="ru-RU" dirty="0"/>
              <a:t> дружества, </a:t>
            </a:r>
            <a:r>
              <a:rPr lang="ru-RU" dirty="0" err="1"/>
              <a:t>корпоративни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) </a:t>
            </a:r>
            <a:r>
              <a:rPr lang="ru-RU" dirty="0" err="1"/>
              <a:t>антикорупционни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в </a:t>
            </a:r>
            <a:r>
              <a:rPr lang="ru-RU" dirty="0" err="1"/>
              <a:t>публичния</a:t>
            </a:r>
            <a:r>
              <a:rPr lang="ru-RU" dirty="0"/>
              <a:t> и </a:t>
            </a:r>
            <a:r>
              <a:rPr lang="ru-RU" dirty="0" err="1"/>
              <a:t>частния</a:t>
            </a:r>
            <a:r>
              <a:rPr lang="ru-RU" dirty="0"/>
              <a:t> сектор и </a:t>
            </a:r>
            <a:r>
              <a:rPr lang="ru-RU" dirty="0" err="1"/>
              <a:t>други</a:t>
            </a:r>
            <a:r>
              <a:rPr lang="ru-RU" dirty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785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420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ПРОТИВОДЕЙСТВИЕ НА КОРУПЦИЯТА</vt:lpstr>
      <vt:lpstr>ПРОТИВОДЕЙСТВИЕ НА КОРУПЦИЯТА</vt:lpstr>
      <vt:lpstr>ПРОГРАМАТА Е ОДОБРЕНА И СЕ ОСЪЩЕСТВЯВА С АКТИВНАТА ПОДКРЕПА НА :</vt:lpstr>
      <vt:lpstr>ЛЕКТОРИ В ПРОГРАМАТА:</vt:lpstr>
      <vt:lpstr>PowerPoint Presentation</vt:lpstr>
      <vt:lpstr>Първи семестър</vt:lpstr>
      <vt:lpstr>PowerPoint Presentation</vt:lpstr>
      <vt:lpstr>ВТОРИ СЕМЕСТЪР</vt:lpstr>
      <vt:lpstr> Професионална реализация</vt:lpstr>
      <vt:lpstr>Завършилите магистърската програма :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Radev</cp:lastModifiedBy>
  <cp:revision>38</cp:revision>
  <dcterms:created xsi:type="dcterms:W3CDTF">2013-08-21T19:17:07Z</dcterms:created>
  <dcterms:modified xsi:type="dcterms:W3CDTF">2018-05-21T20:47:15Z</dcterms:modified>
</cp:coreProperties>
</file>