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6.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7.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2"/>
  </p:notesMasterIdLst>
  <p:sldIdLst>
    <p:sldId id="257" r:id="rId2"/>
    <p:sldId id="258" r:id="rId3"/>
    <p:sldId id="256" r:id="rId4"/>
    <p:sldId id="259" r:id="rId5"/>
    <p:sldId id="279" r:id="rId6"/>
    <p:sldId id="260" r:id="rId7"/>
    <p:sldId id="284" r:id="rId8"/>
    <p:sldId id="281" r:id="rId9"/>
    <p:sldId id="286" r:id="rId10"/>
    <p:sldId id="283" r:id="rId11"/>
    <p:sldId id="287" r:id="rId12"/>
    <p:sldId id="288" r:id="rId13"/>
    <p:sldId id="273" r:id="rId14"/>
    <p:sldId id="289" r:id="rId15"/>
    <p:sldId id="275" r:id="rId16"/>
    <p:sldId id="276" r:id="rId17"/>
    <p:sldId id="290" r:id="rId18"/>
    <p:sldId id="277" r:id="rId19"/>
    <p:sldId id="270" r:id="rId20"/>
    <p:sldId id="278"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account" initials="Ma" lastIdx="1" clrIdx="0">
    <p:extLst>
      <p:ext uri="{19B8F6BF-5375-455C-9EA6-DF929625EA0E}">
        <p15:presenceInfo xmlns:p15="http://schemas.microsoft.com/office/powerpoint/2012/main" userId="7ed23e7e563e1f4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71A3"/>
    <a:srgbClr val="1467A0"/>
    <a:srgbClr val="2F6E99"/>
    <a:srgbClr val="2D819B"/>
    <a:srgbClr val="2867A0"/>
    <a:srgbClr val="283A45"/>
    <a:srgbClr val="E94C29"/>
    <a:srgbClr val="293B47"/>
    <a:srgbClr val="1C2830"/>
    <a:srgbClr val="6969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39" autoAdjust="0"/>
    <p:restoredTop sz="84755" autoAdjust="0"/>
  </p:normalViewPr>
  <p:slideViewPr>
    <p:cSldViewPr snapToGrid="0">
      <p:cViewPr varScale="1">
        <p:scale>
          <a:sx n="57" d="100"/>
          <a:sy n="57" d="100"/>
        </p:scale>
        <p:origin x="104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Zhivko%20Todorov\OneDrive\Zhivko\WatchTok\WatchTok%20Financial%20Plan.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Zhivko%20Todorov\OneDrive\Zhivko\WatchTok\WatchTok%20Financial%20Pla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Zhivko%20Todorov\OneDrive\Zhivko\WatchTok\WatchTok%20Financial%20Plan.xlsx"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'Projected P&amp;L'!$B$7</c:f>
              <c:strCache>
                <c:ptCount val="1"/>
                <c:pt idx="0">
                  <c:v>Revenues</c:v>
                </c:pt>
              </c:strCache>
            </c:strRef>
          </c:tx>
          <c:spPr>
            <a:solidFill>
              <a:srgbClr val="00B050"/>
            </a:solidFill>
            <a:ln>
              <a:noFill/>
            </a:ln>
            <a:effectLst/>
          </c:spPr>
          <c:invertIfNegative val="0"/>
          <c:cat>
            <c:strRef>
              <c:f>'Projected P&amp;L'!$C$3:$E$3</c:f>
              <c:strCache>
                <c:ptCount val="3"/>
                <c:pt idx="0">
                  <c:v>2017-2018</c:v>
                </c:pt>
                <c:pt idx="1">
                  <c:v>2018-2019</c:v>
                </c:pt>
                <c:pt idx="2">
                  <c:v>2019-2020</c:v>
                </c:pt>
              </c:strCache>
              <c:extLst/>
            </c:strRef>
          </c:cat>
          <c:val>
            <c:numRef>
              <c:f>'Projected P&amp;L'!$C$7:$F$7</c:f>
              <c:numCache>
                <c:formatCode>#,##0_);[Red]\(#,##0\)</c:formatCode>
                <c:ptCount val="3"/>
                <c:pt idx="0">
                  <c:v>1608000</c:v>
                </c:pt>
                <c:pt idx="1">
                  <c:v>2988000</c:v>
                </c:pt>
                <c:pt idx="2">
                  <c:v>5058000</c:v>
                </c:pt>
              </c:numCache>
              <c:extLst/>
            </c:numRef>
          </c:val>
          <c:extLst>
            <c:ext xmlns:c16="http://schemas.microsoft.com/office/drawing/2014/chart" uri="{C3380CC4-5D6E-409C-BE32-E72D297353CC}">
              <c16:uniqueId val="{00000000-0294-4718-9FFC-51DF475748BC}"/>
            </c:ext>
          </c:extLst>
        </c:ser>
        <c:ser>
          <c:idx val="2"/>
          <c:order val="2"/>
          <c:tx>
            <c:strRef>
              <c:f>'Projected P&amp;L'!$B$24</c:f>
              <c:strCache>
                <c:ptCount val="1"/>
                <c:pt idx="0">
                  <c:v>Net Profit</c:v>
                </c:pt>
              </c:strCache>
            </c:strRef>
          </c:tx>
          <c:spPr>
            <a:solidFill>
              <a:srgbClr val="92D050"/>
            </a:solidFill>
            <a:ln>
              <a:noFill/>
            </a:ln>
            <a:effectLst/>
          </c:spPr>
          <c:invertIfNegative val="0"/>
          <c:cat>
            <c:strRef>
              <c:f>'Projected P&amp;L'!$C$3:$E$3</c:f>
              <c:strCache>
                <c:ptCount val="3"/>
                <c:pt idx="0">
                  <c:v>2017-2018</c:v>
                </c:pt>
                <c:pt idx="1">
                  <c:v>2018-2019</c:v>
                </c:pt>
                <c:pt idx="2">
                  <c:v>2019-2020</c:v>
                </c:pt>
              </c:strCache>
              <c:extLst/>
            </c:strRef>
          </c:cat>
          <c:val>
            <c:numRef>
              <c:f>'Projected P&amp;L'!$C$24:$F$24</c:f>
              <c:numCache>
                <c:formatCode>#,##0_);[Red]\(#,##0\)</c:formatCode>
                <c:ptCount val="3"/>
                <c:pt idx="0">
                  <c:v>1088600</c:v>
                </c:pt>
                <c:pt idx="1">
                  <c:v>2395280</c:v>
                </c:pt>
                <c:pt idx="2">
                  <c:v>4387072</c:v>
                </c:pt>
              </c:numCache>
              <c:extLst/>
            </c:numRef>
          </c:val>
          <c:extLst>
            <c:ext xmlns:c16="http://schemas.microsoft.com/office/drawing/2014/chart" uri="{C3380CC4-5D6E-409C-BE32-E72D297353CC}">
              <c16:uniqueId val="{00000001-0294-4718-9FFC-51DF475748BC}"/>
            </c:ext>
          </c:extLst>
        </c:ser>
        <c:dLbls>
          <c:showLegendKey val="0"/>
          <c:showVal val="0"/>
          <c:showCatName val="0"/>
          <c:showSerName val="0"/>
          <c:showPercent val="0"/>
          <c:showBubbleSize val="0"/>
        </c:dLbls>
        <c:gapWidth val="219"/>
        <c:axId val="191205040"/>
        <c:axId val="191205600"/>
      </c:barChart>
      <c:lineChart>
        <c:grouping val="standard"/>
        <c:varyColors val="0"/>
        <c:ser>
          <c:idx val="1"/>
          <c:order val="1"/>
          <c:tx>
            <c:strRef>
              <c:f>'Projected P&amp;L'!$B$10</c:f>
              <c:strCache>
                <c:ptCount val="1"/>
                <c:pt idx="0">
                  <c:v>Gross Margin %</c:v>
                </c:pt>
              </c:strCache>
            </c:strRef>
          </c:tx>
          <c:spPr>
            <a:ln w="28575" cap="rnd">
              <a:solidFill>
                <a:schemeClr val="bg1"/>
              </a:solidFill>
              <a:round/>
            </a:ln>
            <a:effectLst/>
          </c:spPr>
          <c:marker>
            <c:symbol val="none"/>
          </c:marker>
          <c:cat>
            <c:strLit>
              <c:ptCount val="3"/>
              <c:pt idx="0">
                <c:v>100%</c:v>
              </c:pt>
              <c:pt idx="1">
                <c:v>200%</c:v>
              </c:pt>
              <c:pt idx="2">
                <c:v>300%</c:v>
              </c:pt>
              <c:extLst>
                <c:ext xmlns:c15="http://schemas.microsoft.com/office/drawing/2012/chart" uri="{02D57815-91ED-43cb-92C2-25804820EDAC}">
                  <c15:autoCat val="1"/>
                </c:ext>
              </c:extLst>
            </c:strLit>
          </c:cat>
          <c:val>
            <c:numRef>
              <c:f>'Projected P&amp;L'!$C$10:$F$10</c:f>
              <c:numCache>
                <c:formatCode>0%</c:formatCode>
                <c:ptCount val="3"/>
                <c:pt idx="0">
                  <c:v>0.76119402985074625</c:v>
                </c:pt>
                <c:pt idx="1">
                  <c:v>0.85542168674698793</c:v>
                </c:pt>
                <c:pt idx="2">
                  <c:v>0.90510083036773425</c:v>
                </c:pt>
              </c:numCache>
              <c:extLst/>
            </c:numRef>
          </c:val>
          <c:smooth val="0"/>
          <c:extLst>
            <c:ext xmlns:c16="http://schemas.microsoft.com/office/drawing/2014/chart" uri="{C3380CC4-5D6E-409C-BE32-E72D297353CC}">
              <c16:uniqueId val="{00000002-0294-4718-9FFC-51DF475748BC}"/>
            </c:ext>
          </c:extLst>
        </c:ser>
        <c:dLbls>
          <c:showLegendKey val="0"/>
          <c:showVal val="0"/>
          <c:showCatName val="0"/>
          <c:showSerName val="0"/>
          <c:showPercent val="0"/>
          <c:showBubbleSize val="0"/>
        </c:dLbls>
        <c:marker val="1"/>
        <c:smooth val="0"/>
        <c:axId val="191206720"/>
        <c:axId val="191206160"/>
      </c:lineChart>
      <c:catAx>
        <c:axId val="191205040"/>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91205600"/>
        <c:crosses val="autoZero"/>
        <c:auto val="0"/>
        <c:lblAlgn val="ctr"/>
        <c:lblOffset val="100"/>
        <c:noMultiLvlLbl val="0"/>
      </c:catAx>
      <c:valAx>
        <c:axId val="191205600"/>
        <c:scaling>
          <c:orientation val="minMax"/>
        </c:scaling>
        <c:delete val="0"/>
        <c:axPos val="l"/>
        <c:majorGridlines>
          <c:spPr>
            <a:ln w="9525" cap="flat" cmpd="sng" algn="ctr">
              <a:noFill/>
              <a:round/>
            </a:ln>
            <a:effectLst/>
          </c:spPr>
        </c:majorGridlines>
        <c:numFmt formatCode="#,##0\ [$€-407]"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91205040"/>
        <c:crossesAt val="1"/>
        <c:crossBetween val="between"/>
      </c:valAx>
      <c:valAx>
        <c:axId val="191206160"/>
        <c:scaling>
          <c:orientation val="minMax"/>
          <c:max val="1"/>
          <c:min val="0.75000000000000011"/>
        </c:scaling>
        <c:delete val="0"/>
        <c:axPos val="r"/>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bg1"/>
                </a:solidFill>
                <a:latin typeface="+mn-lt"/>
                <a:ea typeface="+mn-ea"/>
                <a:cs typeface="+mn-cs"/>
              </a:defRPr>
            </a:pPr>
            <a:endParaRPr lang="en-US"/>
          </a:p>
        </c:txPr>
        <c:crossAx val="191206720"/>
        <c:crosses val="max"/>
        <c:crossBetween val="between"/>
      </c:valAx>
      <c:catAx>
        <c:axId val="191206720"/>
        <c:scaling>
          <c:orientation val="minMax"/>
        </c:scaling>
        <c:delete val="1"/>
        <c:axPos val="b"/>
        <c:numFmt formatCode="General" sourceLinked="1"/>
        <c:majorTickMark val="out"/>
        <c:minorTickMark val="none"/>
        <c:tickLblPos val="nextTo"/>
        <c:crossAx val="191206160"/>
        <c:crosses val="autoZero"/>
        <c:auto val="0"/>
        <c:lblAlgn val="ctr"/>
        <c:lblOffset val="100"/>
        <c:noMultiLvlLbl val="0"/>
      </c:catAx>
      <c:spPr>
        <a:noFill/>
        <a:ln w="25400">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bg1"/>
              </a:solidFill>
              <a:latin typeface="+mn-lt"/>
              <a:ea typeface="+mn-ea"/>
              <a:cs typeface="+mn-cs"/>
            </a:defRPr>
          </a:pPr>
          <a:endParaRPr lang="en-US"/>
        </a:p>
      </c:txPr>
    </c:legend>
    <c:plotVisOnly val="1"/>
    <c:dispBlanksAs val="gap"/>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areaChart>
        <c:grouping val="stacked"/>
        <c:varyColors val="0"/>
        <c:ser>
          <c:idx val="1"/>
          <c:order val="0"/>
          <c:tx>
            <c:strRef>
              <c:f>'KPIs and Graphs'!$A$8</c:f>
              <c:strCache>
                <c:ptCount val="1"/>
                <c:pt idx="0">
                  <c:v>Watchtok Devices</c:v>
                </c:pt>
              </c:strCache>
            </c:strRef>
          </c:tx>
          <c:spPr>
            <a:solidFill>
              <a:srgbClr val="92D050"/>
            </a:solidFill>
            <a:ln w="25400">
              <a:noFill/>
            </a:ln>
            <a:effectLst/>
          </c:spPr>
          <c:cat>
            <c:strRef>
              <c:f>'Revenues Assumptions'!$B$3:$M$3</c:f>
              <c:strCache>
                <c:ptCount val="12"/>
                <c:pt idx="0">
                  <c:v>Q3'17</c:v>
                </c:pt>
                <c:pt idx="1">
                  <c:v>Q4'17</c:v>
                </c:pt>
                <c:pt idx="2">
                  <c:v>Q1'18</c:v>
                </c:pt>
                <c:pt idx="3">
                  <c:v>Q2'18</c:v>
                </c:pt>
                <c:pt idx="4">
                  <c:v>Q3'18</c:v>
                </c:pt>
                <c:pt idx="5">
                  <c:v>Q4'18</c:v>
                </c:pt>
                <c:pt idx="6">
                  <c:v>Q1'19</c:v>
                </c:pt>
                <c:pt idx="7">
                  <c:v>Q2'19</c:v>
                </c:pt>
                <c:pt idx="8">
                  <c:v>Q3'19</c:v>
                </c:pt>
                <c:pt idx="9">
                  <c:v>Q4'19</c:v>
                </c:pt>
                <c:pt idx="10">
                  <c:v>Q1'20</c:v>
                </c:pt>
                <c:pt idx="11">
                  <c:v>Q2'20</c:v>
                </c:pt>
              </c:strCache>
            </c:strRef>
          </c:cat>
          <c:val>
            <c:numRef>
              <c:f>'Revenues Assumptions'!$B$12:$M$12</c:f>
              <c:numCache>
                <c:formatCode>#,##0_);[Red]\(#,##0\)</c:formatCode>
                <c:ptCount val="12"/>
                <c:pt idx="0">
                  <c:v>204000</c:v>
                </c:pt>
                <c:pt idx="1">
                  <c:v>240000</c:v>
                </c:pt>
                <c:pt idx="2">
                  <c:v>276000</c:v>
                </c:pt>
                <c:pt idx="3">
                  <c:v>312000</c:v>
                </c:pt>
                <c:pt idx="4">
                  <c:v>450000</c:v>
                </c:pt>
                <c:pt idx="5">
                  <c:v>504000</c:v>
                </c:pt>
                <c:pt idx="6">
                  <c:v>558000</c:v>
                </c:pt>
                <c:pt idx="7">
                  <c:v>612000</c:v>
                </c:pt>
                <c:pt idx="8">
                  <c:v>819000</c:v>
                </c:pt>
                <c:pt idx="9">
                  <c:v>900000</c:v>
                </c:pt>
                <c:pt idx="10">
                  <c:v>981000</c:v>
                </c:pt>
                <c:pt idx="11">
                  <c:v>1062000</c:v>
                </c:pt>
              </c:numCache>
            </c:numRef>
          </c:val>
          <c:extLst>
            <c:ext xmlns:c16="http://schemas.microsoft.com/office/drawing/2014/chart" uri="{C3380CC4-5D6E-409C-BE32-E72D297353CC}">
              <c16:uniqueId val="{00000000-1B2D-4030-8862-F6CA5C3D455C}"/>
            </c:ext>
          </c:extLst>
        </c:ser>
        <c:ser>
          <c:idx val="2"/>
          <c:order val="1"/>
          <c:tx>
            <c:strRef>
              <c:f>'KPIs and Graphs'!$A$9</c:f>
              <c:strCache>
                <c:ptCount val="1"/>
                <c:pt idx="0">
                  <c:v>SaaS Subscriptions</c:v>
                </c:pt>
              </c:strCache>
            </c:strRef>
          </c:tx>
          <c:spPr>
            <a:solidFill>
              <a:schemeClr val="accent6">
                <a:lumMod val="40000"/>
                <a:lumOff val="60000"/>
              </a:schemeClr>
            </a:solidFill>
            <a:ln w="25400">
              <a:noFill/>
            </a:ln>
            <a:effectLst/>
          </c:spPr>
          <c:cat>
            <c:strRef>
              <c:f>'Revenues Assumptions'!$B$3:$M$3</c:f>
              <c:strCache>
                <c:ptCount val="12"/>
                <c:pt idx="0">
                  <c:v>Q3'17</c:v>
                </c:pt>
                <c:pt idx="1">
                  <c:v>Q4'17</c:v>
                </c:pt>
                <c:pt idx="2">
                  <c:v>Q1'18</c:v>
                </c:pt>
                <c:pt idx="3">
                  <c:v>Q2'18</c:v>
                </c:pt>
                <c:pt idx="4">
                  <c:v>Q3'18</c:v>
                </c:pt>
                <c:pt idx="5">
                  <c:v>Q4'18</c:v>
                </c:pt>
                <c:pt idx="6">
                  <c:v>Q1'19</c:v>
                </c:pt>
                <c:pt idx="7">
                  <c:v>Q2'19</c:v>
                </c:pt>
                <c:pt idx="8">
                  <c:v>Q3'19</c:v>
                </c:pt>
                <c:pt idx="9">
                  <c:v>Q4'19</c:v>
                </c:pt>
                <c:pt idx="10">
                  <c:v>Q1'20</c:v>
                </c:pt>
                <c:pt idx="11">
                  <c:v>Q2'20</c:v>
                </c:pt>
              </c:strCache>
            </c:strRef>
          </c:cat>
          <c:val>
            <c:numRef>
              <c:f>'Revenues Assumptions'!$B$17:$M$17</c:f>
              <c:numCache>
                <c:formatCode>#,##0_);[Red]\(#,##0\)</c:formatCode>
                <c:ptCount val="12"/>
                <c:pt idx="0">
                  <c:v>144000</c:v>
                </c:pt>
                <c:pt idx="1">
                  <c:v>144000</c:v>
                </c:pt>
                <c:pt idx="2">
                  <c:v>144000</c:v>
                </c:pt>
                <c:pt idx="3">
                  <c:v>144000</c:v>
                </c:pt>
                <c:pt idx="4">
                  <c:v>216000</c:v>
                </c:pt>
                <c:pt idx="5">
                  <c:v>216000</c:v>
                </c:pt>
                <c:pt idx="6">
                  <c:v>216000</c:v>
                </c:pt>
                <c:pt idx="7">
                  <c:v>216000</c:v>
                </c:pt>
                <c:pt idx="8">
                  <c:v>324000</c:v>
                </c:pt>
                <c:pt idx="9">
                  <c:v>324000</c:v>
                </c:pt>
                <c:pt idx="10">
                  <c:v>324000</c:v>
                </c:pt>
                <c:pt idx="11">
                  <c:v>324000</c:v>
                </c:pt>
              </c:numCache>
            </c:numRef>
          </c:val>
          <c:extLst>
            <c:ext xmlns:c16="http://schemas.microsoft.com/office/drawing/2014/chart" uri="{C3380CC4-5D6E-409C-BE32-E72D297353CC}">
              <c16:uniqueId val="{00000001-1B2D-4030-8862-F6CA5C3D455C}"/>
            </c:ext>
          </c:extLst>
        </c:ser>
        <c:dLbls>
          <c:showLegendKey val="0"/>
          <c:showVal val="0"/>
          <c:showCatName val="0"/>
          <c:showSerName val="0"/>
          <c:showPercent val="0"/>
          <c:showBubbleSize val="0"/>
        </c:dLbls>
        <c:axId val="191209520"/>
        <c:axId val="191210080"/>
      </c:areaChart>
      <c:catAx>
        <c:axId val="191209520"/>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91210080"/>
        <c:crosses val="autoZero"/>
        <c:auto val="1"/>
        <c:lblAlgn val="ctr"/>
        <c:lblOffset val="100"/>
        <c:noMultiLvlLbl val="0"/>
      </c:catAx>
      <c:valAx>
        <c:axId val="191210080"/>
        <c:scaling>
          <c:orientation val="minMax"/>
        </c:scaling>
        <c:delete val="0"/>
        <c:axPos val="l"/>
        <c:majorGridlines>
          <c:spPr>
            <a:ln w="9525" cap="flat" cmpd="sng" algn="ctr">
              <a:noFill/>
              <a:round/>
            </a:ln>
            <a:effectLst/>
          </c:spPr>
        </c:majorGridlines>
        <c:numFmt formatCode="#,##0\ [$€-816]"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91209520"/>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bg1"/>
              </a:solidFill>
              <a:latin typeface="+mn-lt"/>
              <a:ea typeface="+mn-ea"/>
              <a:cs typeface="+mn-cs"/>
            </a:defRPr>
          </a:pPr>
          <a:endParaRPr lang="en-US"/>
        </a:p>
      </c:txPr>
    </c:legend>
    <c:plotVisOnly val="1"/>
    <c:dispBlanksAs val="gap"/>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Sheet1!$B$1</c:f>
              <c:strCache>
                <c:ptCount val="1"/>
                <c:pt idx="0">
                  <c:v>Series 1</c:v>
                </c:pt>
              </c:strCache>
            </c:strRef>
          </c:tx>
          <c:spPr>
            <a:solidFill>
              <a:schemeClr val="accent6">
                <a:lumMod val="75000"/>
              </a:schemeClr>
            </a:solidFill>
            <a:ln>
              <a:noFill/>
            </a:ln>
            <a:effectLst/>
          </c:spPr>
          <c:invertIfNegative val="0"/>
          <c:cat>
            <c:strRef>
              <c:f>Sheet1!$A$2</c:f>
              <c:strCache>
                <c:ptCount val="1"/>
                <c:pt idx="0">
                  <c:v>Category 1</c:v>
                </c:pt>
              </c:strCache>
            </c:strRef>
          </c:cat>
          <c:val>
            <c:numRef>
              <c:f>Sheet1!$B$2</c:f>
              <c:numCache>
                <c:formatCode>General</c:formatCode>
                <c:ptCount val="1"/>
                <c:pt idx="0">
                  <c:v>130</c:v>
                </c:pt>
              </c:numCache>
            </c:numRef>
          </c:val>
          <c:extLst>
            <c:ext xmlns:c16="http://schemas.microsoft.com/office/drawing/2014/chart" uri="{C3380CC4-5D6E-409C-BE32-E72D297353CC}">
              <c16:uniqueId val="{00000000-15D2-47E6-A9A6-2391ADA3D61C}"/>
            </c:ext>
          </c:extLst>
        </c:ser>
        <c:ser>
          <c:idx val="1"/>
          <c:order val="1"/>
          <c:tx>
            <c:strRef>
              <c:f>Sheet1!$C$1</c:f>
              <c:strCache>
                <c:ptCount val="1"/>
                <c:pt idx="0">
                  <c:v>Series 2</c:v>
                </c:pt>
              </c:strCache>
            </c:strRef>
          </c:tx>
          <c:spPr>
            <a:solidFill>
              <a:schemeClr val="accent6">
                <a:lumMod val="60000"/>
                <a:lumOff val="40000"/>
              </a:schemeClr>
            </a:solidFill>
            <a:ln>
              <a:noFill/>
            </a:ln>
            <a:effectLst/>
          </c:spPr>
          <c:invertIfNegative val="0"/>
          <c:cat>
            <c:strRef>
              <c:f>Sheet1!$A$2</c:f>
              <c:strCache>
                <c:ptCount val="1"/>
                <c:pt idx="0">
                  <c:v>Category 1</c:v>
                </c:pt>
              </c:strCache>
            </c:strRef>
          </c:cat>
          <c:val>
            <c:numRef>
              <c:f>Sheet1!$C$2</c:f>
              <c:numCache>
                <c:formatCode>General</c:formatCode>
                <c:ptCount val="1"/>
                <c:pt idx="0">
                  <c:v>170</c:v>
                </c:pt>
              </c:numCache>
            </c:numRef>
          </c:val>
          <c:extLst>
            <c:ext xmlns:c16="http://schemas.microsoft.com/office/drawing/2014/chart" uri="{C3380CC4-5D6E-409C-BE32-E72D297353CC}">
              <c16:uniqueId val="{00000001-15D2-47E6-A9A6-2391ADA3D61C}"/>
            </c:ext>
          </c:extLst>
        </c:ser>
        <c:dLbls>
          <c:showLegendKey val="0"/>
          <c:showVal val="0"/>
          <c:showCatName val="0"/>
          <c:showSerName val="0"/>
          <c:showPercent val="0"/>
          <c:showBubbleSize val="0"/>
        </c:dLbls>
        <c:gapWidth val="150"/>
        <c:overlap val="100"/>
        <c:axId val="237606992"/>
        <c:axId val="237607552"/>
      </c:barChart>
      <c:catAx>
        <c:axId val="237606992"/>
        <c:scaling>
          <c:orientation val="minMax"/>
        </c:scaling>
        <c:delete val="1"/>
        <c:axPos val="b"/>
        <c:numFmt formatCode="General" sourceLinked="1"/>
        <c:majorTickMark val="none"/>
        <c:minorTickMark val="none"/>
        <c:tickLblPos val="nextTo"/>
        <c:crossAx val="237607552"/>
        <c:crosses val="autoZero"/>
        <c:auto val="1"/>
        <c:lblAlgn val="ctr"/>
        <c:lblOffset val="100"/>
        <c:noMultiLvlLbl val="0"/>
      </c:catAx>
      <c:valAx>
        <c:axId val="237607552"/>
        <c:scaling>
          <c:orientation val="minMax"/>
        </c:scaling>
        <c:delete val="1"/>
        <c:axPos val="l"/>
        <c:numFmt formatCode="0%" sourceLinked="1"/>
        <c:majorTickMark val="none"/>
        <c:minorTickMark val="none"/>
        <c:tickLblPos val="nextTo"/>
        <c:crossAx val="237606992"/>
        <c:crosses val="autoZero"/>
        <c:crossBetween val="between"/>
      </c:valAx>
      <c:spPr>
        <a:noFill/>
        <a:ln w="25400">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spPr>
            <a:solidFill>
              <a:schemeClr val="accent4">
                <a:lumMod val="40000"/>
                <a:lumOff val="60000"/>
              </a:schemeClr>
            </a:solidFill>
            <a:ln>
              <a:noFill/>
            </a:ln>
          </c:spPr>
          <c:explosion val="1"/>
          <c:dPt>
            <c:idx val="0"/>
            <c:bubble3D val="0"/>
            <c:explosion val="0"/>
            <c:spPr>
              <a:solidFill>
                <a:schemeClr val="accent6">
                  <a:lumMod val="75000"/>
                </a:schemeClr>
              </a:solidFill>
              <a:ln w="19050">
                <a:noFill/>
              </a:ln>
              <a:effectLst/>
            </c:spPr>
            <c:extLst>
              <c:ext xmlns:c16="http://schemas.microsoft.com/office/drawing/2014/chart" uri="{C3380CC4-5D6E-409C-BE32-E72D297353CC}">
                <c16:uniqueId val="{00000001-5EE2-4B19-BF2E-6754CD081A1C}"/>
              </c:ext>
            </c:extLst>
          </c:dPt>
          <c:dPt>
            <c:idx val="1"/>
            <c:bubble3D val="0"/>
            <c:explosion val="0"/>
            <c:spPr>
              <a:solidFill>
                <a:schemeClr val="accent6">
                  <a:lumMod val="40000"/>
                  <a:lumOff val="60000"/>
                </a:schemeClr>
              </a:solidFill>
              <a:ln w="19050">
                <a:noFill/>
              </a:ln>
              <a:effectLst/>
            </c:spPr>
            <c:extLst>
              <c:ext xmlns:c16="http://schemas.microsoft.com/office/drawing/2014/chart" uri="{C3380CC4-5D6E-409C-BE32-E72D297353CC}">
                <c16:uniqueId val="{00000003-5EE2-4B19-BF2E-6754CD081A1C}"/>
              </c:ext>
            </c:extLst>
          </c:dPt>
          <c:dPt>
            <c:idx val="2"/>
            <c:bubble3D val="0"/>
            <c:explosion val="0"/>
            <c:spPr>
              <a:solidFill>
                <a:schemeClr val="accent6">
                  <a:lumMod val="50000"/>
                </a:schemeClr>
              </a:solidFill>
              <a:ln w="19050">
                <a:noFill/>
              </a:ln>
              <a:effectLst/>
            </c:spPr>
            <c:extLst>
              <c:ext xmlns:c16="http://schemas.microsoft.com/office/drawing/2014/chart" uri="{C3380CC4-5D6E-409C-BE32-E72D297353CC}">
                <c16:uniqueId val="{00000005-5EE2-4B19-BF2E-6754CD081A1C}"/>
              </c:ext>
            </c:extLst>
          </c:dPt>
          <c:dLbls>
            <c:dLbl>
              <c:idx val="0"/>
              <c:layout>
                <c:manualLayout>
                  <c:x val="0.12909021787139582"/>
                  <c:y val="0.16383888248831088"/>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5EE2-4B19-BF2E-6754CD081A1C}"/>
                </c:ext>
              </c:extLst>
            </c:dLbl>
            <c:dLbl>
              <c:idx val="1"/>
              <c:layout>
                <c:manualLayout>
                  <c:x val="-0.25622731045398539"/>
                  <c:y val="-0.2742047287628057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23988338237631665"/>
                      <c:h val="0.20930886668602913"/>
                    </c:manualLayout>
                  </c15:layout>
                </c:ext>
                <c:ext xmlns:c16="http://schemas.microsoft.com/office/drawing/2014/chart" uri="{C3380CC4-5D6E-409C-BE32-E72D297353CC}">
                  <c16:uniqueId val="{00000003-5EE2-4B19-BF2E-6754CD081A1C}"/>
                </c:ext>
              </c:extLst>
            </c:dLbl>
            <c:dLbl>
              <c:idx val="2"/>
              <c:layout>
                <c:manualLayout>
                  <c:x val="0.17720421763273556"/>
                  <c:y val="5.3032697790039794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5EE2-4B19-BF2E-6754CD081A1C}"/>
                </c:ext>
              </c:extLst>
            </c:dLbl>
            <c:spPr>
              <a:noFill/>
              <a:ln>
                <a:noFill/>
              </a:ln>
              <a:effectLst/>
            </c:spPr>
            <c:txPr>
              <a:bodyPr rot="0" spcFirstLastPara="1" vertOverflow="clip" horzOverflow="clip" vert="horz" wrap="square" lIns="38100" tIns="19050" rIns="38100" bIns="19050" anchor="ctr" anchorCtr="1">
                <a:spAutoFit/>
              </a:bodyPr>
              <a:lstStyle/>
              <a:p>
                <a:pPr>
                  <a:defRPr sz="1600" b="0" i="0" u="none" strike="noStrike" kern="1200" baseline="0">
                    <a:solidFill>
                      <a:schemeClr val="bg1"/>
                    </a:solidFill>
                    <a:latin typeface="+mn-lt"/>
                    <a:ea typeface="+mn-ea"/>
                    <a:cs typeface="+mn-cs"/>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'KPIs and Graphs'!$A$44:$A$46</c:f>
              <c:strCache>
                <c:ptCount val="3"/>
                <c:pt idx="0">
                  <c:v>Marketing &amp; Sales</c:v>
                </c:pt>
                <c:pt idx="1">
                  <c:v>Tech Development</c:v>
                </c:pt>
                <c:pt idx="2">
                  <c:v>Operations</c:v>
                </c:pt>
              </c:strCache>
            </c:strRef>
          </c:cat>
          <c:val>
            <c:numRef>
              <c:f>'KPIs and Graphs'!$B$44:$B$46</c:f>
              <c:numCache>
                <c:formatCode>0%</c:formatCode>
                <c:ptCount val="3"/>
                <c:pt idx="0">
                  <c:v>0.2</c:v>
                </c:pt>
                <c:pt idx="1">
                  <c:v>0.7</c:v>
                </c:pt>
                <c:pt idx="2">
                  <c:v>0.1</c:v>
                </c:pt>
              </c:numCache>
            </c:numRef>
          </c:val>
          <c:extLst>
            <c:ext xmlns:c16="http://schemas.microsoft.com/office/drawing/2014/chart" uri="{C3380CC4-5D6E-409C-BE32-E72D297353CC}">
              <c16:uniqueId val="{00000006-5EE2-4B19-BF2E-6754CD081A1C}"/>
            </c:ext>
          </c:extLst>
        </c:ser>
        <c:dLbls>
          <c:showLegendKey val="0"/>
          <c:showVal val="0"/>
          <c:showCatName val="0"/>
          <c:showSerName val="0"/>
          <c:showPercent val="0"/>
          <c:showBubbleSize val="0"/>
          <c:showLeaderLines val="0"/>
        </c:dLbls>
        <c:firstSliceAng val="299"/>
      </c:pieChart>
      <c:spPr>
        <a:noFill/>
        <a:ln>
          <a:noFill/>
        </a:ln>
        <a:effectLst/>
      </c:spPr>
    </c:plotArea>
    <c:plotVisOnly val="1"/>
    <c:dispBlanksAs val="gap"/>
    <c:showDLblsOverMax val="0"/>
  </c:chart>
  <c:spPr>
    <a:no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F721C5-17AB-4E33-9B78-E4505CF3DD1E}" type="datetimeFigureOut">
              <a:rPr lang="en-US" smtClean="0"/>
              <a:t>22-Jun-20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83F2E3-B719-4A81-8C33-C26E59669CD4}" type="slidenum">
              <a:rPr lang="en-US" smtClean="0"/>
              <a:t>‹#›</a:t>
            </a:fld>
            <a:endParaRPr lang="en-US"/>
          </a:p>
        </p:txBody>
      </p:sp>
    </p:spTree>
    <p:extLst>
      <p:ext uri="{BB962C8B-B14F-4D97-AF65-F5344CB8AC3E}">
        <p14:creationId xmlns:p14="http://schemas.microsoft.com/office/powerpoint/2010/main" val="10525536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flaticon.com/"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Logo + One liner</a:t>
            </a:r>
            <a:r>
              <a:rPr lang="en-US" baseline="0" dirty="0"/>
              <a:t> (Exciting one sentence company description).</a:t>
            </a:r>
          </a:p>
          <a:p>
            <a:r>
              <a:rPr lang="en-US" baseline="0" dirty="0"/>
              <a:t>General Guidelines</a:t>
            </a:r>
          </a:p>
          <a:p>
            <a:r>
              <a:rPr lang="en-US" sz="1200" b="0" kern="1200" dirty="0">
                <a:solidFill>
                  <a:schemeClr val="tx1"/>
                </a:solidFill>
                <a:effectLst/>
                <a:latin typeface="+mn-lt"/>
                <a:ea typeface="+mn-ea"/>
                <a:cs typeface="+mn-cs"/>
              </a:rPr>
              <a:t>General notes on creating pitch decks:</a:t>
            </a:r>
            <a:endParaRPr lang="en-US" sz="1200" kern="1200" dirty="0">
              <a:solidFill>
                <a:schemeClr val="tx1"/>
              </a:solidFill>
              <a:effectLst/>
              <a:latin typeface="+mn-lt"/>
              <a:ea typeface="+mn-ea"/>
              <a:cs typeface="+mn-cs"/>
            </a:endParaRPr>
          </a:p>
          <a:p>
            <a:pPr lvl="0"/>
            <a:r>
              <a:rPr lang="en-US" sz="1200" b="0" kern="1200" dirty="0">
                <a:solidFill>
                  <a:schemeClr val="tx1"/>
                </a:solidFill>
                <a:effectLst/>
                <a:latin typeface="+mn-lt"/>
                <a:ea typeface="+mn-ea"/>
                <a:cs typeface="+mn-cs"/>
              </a:rPr>
              <a:t>Avoid using ready-made </a:t>
            </a:r>
            <a:r>
              <a:rPr lang="en-US" sz="1200" b="0" kern="1200" dirty="0" err="1">
                <a:solidFill>
                  <a:schemeClr val="tx1"/>
                </a:solidFill>
                <a:effectLst/>
                <a:latin typeface="+mn-lt"/>
                <a:ea typeface="+mn-ea"/>
                <a:cs typeface="+mn-cs"/>
              </a:rPr>
              <a:t>powerpoint</a:t>
            </a:r>
            <a:r>
              <a:rPr lang="en-US" sz="1200" b="0" kern="1200" dirty="0">
                <a:solidFill>
                  <a:schemeClr val="tx1"/>
                </a:solidFill>
                <a:effectLst/>
                <a:latin typeface="+mn-lt"/>
                <a:ea typeface="+mn-ea"/>
                <a:cs typeface="+mn-cs"/>
              </a:rPr>
              <a:t> templates (or at least the Microsoft ones)</a:t>
            </a:r>
            <a:endParaRPr lang="en-US" sz="1200" kern="1200" dirty="0">
              <a:solidFill>
                <a:schemeClr val="tx1"/>
              </a:solidFill>
              <a:effectLst/>
              <a:latin typeface="+mn-lt"/>
              <a:ea typeface="+mn-ea"/>
              <a:cs typeface="+mn-cs"/>
            </a:endParaRPr>
          </a:p>
          <a:p>
            <a:pPr lvl="0"/>
            <a:r>
              <a:rPr lang="en-US" sz="1200" b="0" kern="1200" dirty="0">
                <a:solidFill>
                  <a:schemeClr val="tx1"/>
                </a:solidFill>
                <a:effectLst/>
                <a:latin typeface="+mn-lt"/>
                <a:ea typeface="+mn-ea"/>
                <a:cs typeface="+mn-cs"/>
              </a:rPr>
              <a:t>Try using the company’s general </a:t>
            </a:r>
            <a:r>
              <a:rPr lang="en-US" sz="1200" b="0" kern="1200" dirty="0" err="1">
                <a:solidFill>
                  <a:schemeClr val="tx1"/>
                </a:solidFill>
                <a:effectLst/>
                <a:latin typeface="+mn-lt"/>
                <a:ea typeface="+mn-ea"/>
                <a:cs typeface="+mn-cs"/>
              </a:rPr>
              <a:t>colous</a:t>
            </a:r>
            <a:r>
              <a:rPr lang="en-US" sz="1200" b="0" kern="1200" dirty="0">
                <a:solidFill>
                  <a:schemeClr val="tx1"/>
                </a:solidFill>
                <a:effectLst/>
                <a:latin typeface="+mn-lt"/>
                <a:ea typeface="+mn-ea"/>
                <a:cs typeface="+mn-cs"/>
              </a:rPr>
              <a:t> (see website, logo, mobile app etc.)</a:t>
            </a:r>
            <a:endParaRPr lang="en-US" sz="1200" kern="1200" dirty="0">
              <a:solidFill>
                <a:schemeClr val="tx1"/>
              </a:solidFill>
              <a:effectLst/>
              <a:latin typeface="+mn-lt"/>
              <a:ea typeface="+mn-ea"/>
              <a:cs typeface="+mn-cs"/>
            </a:endParaRPr>
          </a:p>
          <a:p>
            <a:pPr lvl="0"/>
            <a:r>
              <a:rPr lang="en-US" sz="1200" b="0" kern="1200" dirty="0">
                <a:solidFill>
                  <a:schemeClr val="tx1"/>
                </a:solidFill>
                <a:effectLst/>
                <a:latin typeface="+mn-lt"/>
                <a:ea typeface="+mn-ea"/>
                <a:cs typeface="+mn-cs"/>
              </a:rPr>
              <a:t>Use a solid color background or a gradient background for content slides.  </a:t>
            </a:r>
            <a:endParaRPr lang="en-US" sz="1200" kern="1200" dirty="0">
              <a:solidFill>
                <a:schemeClr val="tx1"/>
              </a:solidFill>
              <a:effectLst/>
              <a:latin typeface="+mn-lt"/>
              <a:ea typeface="+mn-ea"/>
              <a:cs typeface="+mn-cs"/>
            </a:endParaRPr>
          </a:p>
          <a:p>
            <a:pPr lvl="0"/>
            <a:r>
              <a:rPr lang="en-US" sz="1200" b="0" kern="1200" dirty="0">
                <a:solidFill>
                  <a:schemeClr val="tx1"/>
                </a:solidFill>
                <a:effectLst/>
                <a:latin typeface="+mn-lt"/>
                <a:ea typeface="+mn-ea"/>
                <a:cs typeface="+mn-cs"/>
              </a:rPr>
              <a:t>You can get flat icons in any color from </a:t>
            </a:r>
            <a:r>
              <a:rPr lang="en-US" sz="1200" u="sng" kern="1200" dirty="0">
                <a:solidFill>
                  <a:schemeClr val="tx1"/>
                </a:solidFill>
                <a:effectLst/>
                <a:latin typeface="+mn-lt"/>
                <a:ea typeface="+mn-ea"/>
                <a:cs typeface="+mn-cs"/>
                <a:hlinkClick r:id="rId3"/>
              </a:rPr>
              <a:t>https://www.flaticon.com/</a:t>
            </a:r>
            <a:endParaRPr lang="en-US" sz="1200" kern="1200" dirty="0">
              <a:solidFill>
                <a:schemeClr val="tx1"/>
              </a:solidFill>
              <a:effectLst/>
              <a:latin typeface="+mn-lt"/>
              <a:ea typeface="+mn-ea"/>
              <a:cs typeface="+mn-cs"/>
            </a:endParaRPr>
          </a:p>
          <a:p>
            <a:pPr lvl="0"/>
            <a:r>
              <a:rPr lang="en-US" sz="1200" b="0" kern="1200" dirty="0">
                <a:solidFill>
                  <a:schemeClr val="tx1"/>
                </a:solidFill>
                <a:effectLst/>
                <a:latin typeface="+mn-lt"/>
                <a:ea typeface="+mn-ea"/>
                <a:cs typeface="+mn-cs"/>
              </a:rPr>
              <a:t>Try finding a good balance between text and content. A pitch deck that is pitched live requires less text and more visuals and vice versa: a pitch deck that is to be only sent out requires more content</a:t>
            </a:r>
            <a:endParaRPr lang="en-US" sz="1200" kern="1200" dirty="0">
              <a:solidFill>
                <a:schemeClr val="tx1"/>
              </a:solidFill>
              <a:effectLst/>
              <a:latin typeface="+mn-lt"/>
              <a:ea typeface="+mn-ea"/>
              <a:cs typeface="+mn-cs"/>
            </a:endParaRPr>
          </a:p>
          <a:p>
            <a:pPr lvl="0"/>
            <a:r>
              <a:rPr lang="en-US" sz="1200" b="0" kern="1200" dirty="0">
                <a:solidFill>
                  <a:schemeClr val="tx1"/>
                </a:solidFill>
                <a:effectLst/>
                <a:latin typeface="+mn-lt"/>
                <a:ea typeface="+mn-ea"/>
                <a:cs typeface="+mn-cs"/>
              </a:rPr>
              <a:t>Try to have icons/text bundles aligned horizontally and vertically</a:t>
            </a:r>
            <a:endParaRPr lang="en-US" sz="1200" kern="1200" dirty="0">
              <a:solidFill>
                <a:schemeClr val="tx1"/>
              </a:solidFill>
              <a:effectLst/>
              <a:latin typeface="+mn-lt"/>
              <a:ea typeface="+mn-ea"/>
              <a:cs typeface="+mn-cs"/>
            </a:endParaRPr>
          </a:p>
          <a:p>
            <a:pPr lvl="0"/>
            <a:r>
              <a:rPr lang="en-US" sz="1200" b="0" kern="1200" dirty="0">
                <a:solidFill>
                  <a:schemeClr val="tx1"/>
                </a:solidFill>
                <a:effectLst/>
                <a:latin typeface="+mn-lt"/>
                <a:ea typeface="+mn-ea"/>
                <a:cs typeface="+mn-cs"/>
              </a:rPr>
              <a:t>Make sure that one Font is used throughout the pitch deck</a:t>
            </a:r>
            <a:endParaRPr lang="en-US" sz="1200" kern="1200" dirty="0">
              <a:solidFill>
                <a:schemeClr val="tx1"/>
              </a:solidFill>
              <a:effectLst/>
              <a:latin typeface="+mn-lt"/>
              <a:ea typeface="+mn-ea"/>
              <a:cs typeface="+mn-cs"/>
            </a:endParaRPr>
          </a:p>
          <a:p>
            <a:pPr lvl="0"/>
            <a:r>
              <a:rPr lang="en-US" sz="1200" b="0" kern="1200" dirty="0">
                <a:solidFill>
                  <a:schemeClr val="tx1"/>
                </a:solidFill>
                <a:effectLst/>
                <a:latin typeface="+mn-lt"/>
                <a:ea typeface="+mn-ea"/>
                <a:cs typeface="+mn-cs"/>
              </a:rPr>
              <a:t>Avoid using fonts smaller than 12</a:t>
            </a:r>
            <a:endParaRPr lang="en-US" sz="1200" kern="1200" dirty="0">
              <a:solidFill>
                <a:schemeClr val="tx1"/>
              </a:solidFill>
              <a:effectLst/>
              <a:latin typeface="+mn-lt"/>
              <a:ea typeface="+mn-ea"/>
              <a:cs typeface="+mn-cs"/>
            </a:endParaRPr>
          </a:p>
          <a:p>
            <a:pPr lvl="0"/>
            <a:r>
              <a:rPr lang="en-US" sz="1200" b="0" kern="1200" dirty="0">
                <a:solidFill>
                  <a:schemeClr val="tx1"/>
                </a:solidFill>
                <a:effectLst/>
                <a:latin typeface="+mn-lt"/>
                <a:ea typeface="+mn-ea"/>
                <a:cs typeface="+mn-cs"/>
              </a:rPr>
              <a:t>If there are any charts, graphs etc. – try to have them in the overall colors of the presentation</a:t>
            </a:r>
            <a:endParaRPr lang="en-US" sz="1200" kern="1200" dirty="0">
              <a:solidFill>
                <a:schemeClr val="tx1"/>
              </a:solidFill>
              <a:effectLst/>
              <a:latin typeface="+mn-lt"/>
              <a:ea typeface="+mn-ea"/>
              <a:cs typeface="+mn-cs"/>
            </a:endParaRPr>
          </a:p>
          <a:p>
            <a:pPr lvl="0"/>
            <a:r>
              <a:rPr lang="en-US" sz="1200" b="0" kern="1200" dirty="0">
                <a:solidFill>
                  <a:schemeClr val="tx1"/>
                </a:solidFill>
                <a:effectLst/>
                <a:latin typeface="+mn-lt"/>
                <a:ea typeface="+mn-ea"/>
                <a:cs typeface="+mn-cs"/>
              </a:rPr>
              <a:t>Try not to exceed 20 slides</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1283F2E3-B719-4A81-8C33-C26E59669CD4}" type="slidenum">
              <a:rPr lang="en-US" smtClean="0"/>
              <a:t>1</a:t>
            </a:fld>
            <a:endParaRPr lang="en-US"/>
          </a:p>
        </p:txBody>
      </p:sp>
    </p:spTree>
    <p:extLst>
      <p:ext uri="{BB962C8B-B14F-4D97-AF65-F5344CB8AC3E}">
        <p14:creationId xmlns:p14="http://schemas.microsoft.com/office/powerpoint/2010/main" val="1946475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a:t>
            </a:r>
            <a:r>
              <a:rPr lang="en-US" baseline="0" dirty="0"/>
              <a:t> must have slide on customers: Who are the target customers? How many are they locally and internationally? (Estimates if hard data is not available)</a:t>
            </a:r>
          </a:p>
          <a:p>
            <a:r>
              <a:rPr lang="en-US" baseline="0" dirty="0"/>
              <a:t>Pick appropriate icons and minimal text to explain the segments </a:t>
            </a:r>
          </a:p>
          <a:p>
            <a:r>
              <a:rPr lang="en-US" baseline="0" dirty="0"/>
              <a:t>This is an optional slide</a:t>
            </a:r>
            <a:endParaRPr lang="bg-BG" dirty="0"/>
          </a:p>
        </p:txBody>
      </p:sp>
      <p:sp>
        <p:nvSpPr>
          <p:cNvPr id="4" name="Slide Number Placeholder 3"/>
          <p:cNvSpPr>
            <a:spLocks noGrp="1"/>
          </p:cNvSpPr>
          <p:nvPr>
            <p:ph type="sldNum" sz="quarter" idx="10"/>
          </p:nvPr>
        </p:nvSpPr>
        <p:spPr/>
        <p:txBody>
          <a:bodyPr/>
          <a:lstStyle/>
          <a:p>
            <a:fld id="{1283F2E3-B719-4A81-8C33-C26E59669CD4}" type="slidenum">
              <a:rPr lang="en-US" smtClean="0"/>
              <a:t>10</a:t>
            </a:fld>
            <a:endParaRPr lang="en-US"/>
          </a:p>
        </p:txBody>
      </p:sp>
    </p:spTree>
    <p:extLst>
      <p:ext uri="{BB962C8B-B14F-4D97-AF65-F5344CB8AC3E}">
        <p14:creationId xmlns:p14="http://schemas.microsoft.com/office/powerpoint/2010/main" val="31303548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a:t>
            </a:r>
            <a:r>
              <a:rPr lang="en-US" baseline="0" dirty="0"/>
              <a:t>slide outlining main competition and competitive advantages. This slide can also take the format of a table outlining competition and competitive advantages.</a:t>
            </a:r>
          </a:p>
          <a:p>
            <a:r>
              <a:rPr lang="bg-BG" sz="1200" kern="1200" dirty="0">
                <a:solidFill>
                  <a:schemeClr val="tx1"/>
                </a:solidFill>
                <a:effectLst/>
                <a:latin typeface="+mn-lt"/>
                <a:ea typeface="+mn-ea"/>
                <a:cs typeface="+mn-cs"/>
              </a:rPr>
              <a:t>Who is currently doing this and how are you better than them? A table or another graphic showing your competitive advantages in comparison to the competition is always a good idea here.</a:t>
            </a:r>
            <a:endParaRPr lang="en-US" dirty="0"/>
          </a:p>
        </p:txBody>
      </p:sp>
      <p:sp>
        <p:nvSpPr>
          <p:cNvPr id="4" name="Slide Number Placeholder 3"/>
          <p:cNvSpPr>
            <a:spLocks noGrp="1"/>
          </p:cNvSpPr>
          <p:nvPr>
            <p:ph type="sldNum" sz="quarter" idx="10"/>
          </p:nvPr>
        </p:nvSpPr>
        <p:spPr/>
        <p:txBody>
          <a:bodyPr/>
          <a:lstStyle/>
          <a:p>
            <a:fld id="{1283F2E3-B719-4A81-8C33-C26E59669CD4}" type="slidenum">
              <a:rPr lang="en-US" smtClean="0"/>
              <a:t>11</a:t>
            </a:fld>
            <a:endParaRPr lang="en-US"/>
          </a:p>
        </p:txBody>
      </p:sp>
    </p:spTree>
    <p:extLst>
      <p:ext uri="{BB962C8B-B14F-4D97-AF65-F5344CB8AC3E}">
        <p14:creationId xmlns:p14="http://schemas.microsoft.com/office/powerpoint/2010/main" val="33320641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are the most meaningful</a:t>
            </a:r>
            <a:r>
              <a:rPr lang="en-US" baseline="0" dirty="0"/>
              <a:t> achievements so far in terms of product, users/customers, revenues, etc. Metrics vary due to company stage.</a:t>
            </a:r>
          </a:p>
          <a:p>
            <a:r>
              <a:rPr lang="bg-BG" sz="1200" kern="1200" dirty="0">
                <a:solidFill>
                  <a:schemeClr val="tx1"/>
                </a:solidFill>
                <a:effectLst/>
                <a:latin typeface="+mn-lt"/>
                <a:ea typeface="+mn-ea"/>
                <a:cs typeface="+mn-cs"/>
              </a:rPr>
              <a:t>Make sure that the story is compelling enough but NEVER, ever use </a:t>
            </a:r>
            <a:r>
              <a:rPr lang="en-AU" sz="1200" kern="1200" dirty="0">
                <a:solidFill>
                  <a:schemeClr val="tx1"/>
                </a:solidFill>
                <a:effectLst/>
                <a:latin typeface="+mn-lt"/>
                <a:ea typeface="+mn-ea"/>
                <a:cs typeface="+mn-cs"/>
              </a:rPr>
              <a:t>incorrect or vanity </a:t>
            </a:r>
            <a:r>
              <a:rPr lang="bg-BG" sz="1200" kern="1200" dirty="0">
                <a:solidFill>
                  <a:schemeClr val="tx1"/>
                </a:solidFill>
                <a:effectLst/>
                <a:latin typeface="+mn-lt"/>
                <a:ea typeface="+mn-ea"/>
                <a:cs typeface="+mn-cs"/>
              </a:rPr>
              <a:t>metrics.</a:t>
            </a:r>
            <a:br>
              <a:rPr lang="bg-BG" sz="1200" kern="1200" dirty="0">
                <a:solidFill>
                  <a:schemeClr val="tx1"/>
                </a:solidFill>
                <a:effectLst/>
                <a:latin typeface="+mn-lt"/>
                <a:ea typeface="+mn-ea"/>
                <a:cs typeface="+mn-cs"/>
              </a:rPr>
            </a:br>
            <a:r>
              <a:rPr lang="bg-BG" sz="1200" kern="1200" dirty="0">
                <a:solidFill>
                  <a:schemeClr val="tx1"/>
                </a:solidFill>
                <a:effectLst/>
                <a:latin typeface="+mn-lt"/>
                <a:ea typeface="+mn-ea"/>
                <a:cs typeface="+mn-cs"/>
              </a:rPr>
              <a:t> Find out which metrics are the most relevant KPIs for your business. Showing an understanding of the Pirate (AARRR) metrics, as well as LTV, Churn and Growth MoM will increase your credibility.</a:t>
            </a:r>
            <a:endParaRPr lang="bg-BG" dirty="0"/>
          </a:p>
        </p:txBody>
      </p:sp>
      <p:sp>
        <p:nvSpPr>
          <p:cNvPr id="4" name="Slide Number Placeholder 3"/>
          <p:cNvSpPr>
            <a:spLocks noGrp="1"/>
          </p:cNvSpPr>
          <p:nvPr>
            <p:ph type="sldNum" sz="quarter" idx="10"/>
          </p:nvPr>
        </p:nvSpPr>
        <p:spPr/>
        <p:txBody>
          <a:bodyPr/>
          <a:lstStyle/>
          <a:p>
            <a:fld id="{1283F2E3-B719-4A81-8C33-C26E59669CD4}" type="slidenum">
              <a:rPr lang="en-US" smtClean="0"/>
              <a:t>12</a:t>
            </a:fld>
            <a:endParaRPr lang="en-US"/>
          </a:p>
        </p:txBody>
      </p:sp>
    </p:spTree>
    <p:extLst>
      <p:ext uri="{BB962C8B-B14F-4D97-AF65-F5344CB8AC3E}">
        <p14:creationId xmlns:p14="http://schemas.microsoft.com/office/powerpoint/2010/main" val="29649336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table outlining pipeline of existing and potential customers.</a:t>
            </a:r>
          </a:p>
        </p:txBody>
      </p:sp>
      <p:sp>
        <p:nvSpPr>
          <p:cNvPr id="4" name="Slide Number Placeholder 3"/>
          <p:cNvSpPr>
            <a:spLocks noGrp="1"/>
          </p:cNvSpPr>
          <p:nvPr>
            <p:ph type="sldNum" sz="quarter" idx="10"/>
          </p:nvPr>
        </p:nvSpPr>
        <p:spPr/>
        <p:txBody>
          <a:bodyPr/>
          <a:lstStyle/>
          <a:p>
            <a:fld id="{1283F2E3-B719-4A81-8C33-C26E59669CD4}" type="slidenum">
              <a:rPr lang="en-US" smtClean="0"/>
              <a:t>13</a:t>
            </a:fld>
            <a:endParaRPr lang="en-US"/>
          </a:p>
        </p:txBody>
      </p:sp>
    </p:spTree>
    <p:extLst>
      <p:ext uri="{BB962C8B-B14F-4D97-AF65-F5344CB8AC3E}">
        <p14:creationId xmlns:p14="http://schemas.microsoft.com/office/powerpoint/2010/main" val="32805512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Development roadmap</a:t>
            </a:r>
            <a:r>
              <a:rPr lang="en-US" baseline="0" dirty="0"/>
              <a:t> of the product. What features are live and what will be added next.</a:t>
            </a:r>
          </a:p>
          <a:p>
            <a:r>
              <a:rPr lang="en-US" baseline="0" dirty="0"/>
              <a:t>This is an example of a Product Roadmap, feel free to change/design it as creatively as possible </a:t>
            </a:r>
            <a:endParaRPr lang="bg-BG" dirty="0"/>
          </a:p>
        </p:txBody>
      </p:sp>
      <p:sp>
        <p:nvSpPr>
          <p:cNvPr id="4" name="Slide Number Placeholder 3"/>
          <p:cNvSpPr>
            <a:spLocks noGrp="1"/>
          </p:cNvSpPr>
          <p:nvPr>
            <p:ph type="sldNum" sz="quarter" idx="10"/>
          </p:nvPr>
        </p:nvSpPr>
        <p:spPr/>
        <p:txBody>
          <a:bodyPr/>
          <a:lstStyle/>
          <a:p>
            <a:fld id="{1283F2E3-B719-4A81-8C33-C26E59669CD4}" type="slidenum">
              <a:rPr lang="en-US" smtClean="0"/>
              <a:t>14</a:t>
            </a:fld>
            <a:endParaRPr lang="en-US"/>
          </a:p>
        </p:txBody>
      </p:sp>
    </p:spTree>
    <p:extLst>
      <p:ext uri="{BB962C8B-B14F-4D97-AF65-F5344CB8AC3E}">
        <p14:creationId xmlns:p14="http://schemas.microsoft.com/office/powerpoint/2010/main" val="25568183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two</a:t>
            </a:r>
            <a:r>
              <a:rPr lang="en-US" baseline="0" dirty="0"/>
              <a:t> most important graphs based on the financial model.</a:t>
            </a:r>
          </a:p>
          <a:p>
            <a:r>
              <a:rPr lang="en-US" baseline="0" dirty="0"/>
              <a:t>This is an example</a:t>
            </a:r>
            <a:endParaRPr lang="bg-BG" dirty="0"/>
          </a:p>
        </p:txBody>
      </p:sp>
      <p:sp>
        <p:nvSpPr>
          <p:cNvPr id="4" name="Slide Number Placeholder 3"/>
          <p:cNvSpPr>
            <a:spLocks noGrp="1"/>
          </p:cNvSpPr>
          <p:nvPr>
            <p:ph type="sldNum" sz="quarter" idx="10"/>
          </p:nvPr>
        </p:nvSpPr>
        <p:spPr/>
        <p:txBody>
          <a:bodyPr/>
          <a:lstStyle/>
          <a:p>
            <a:fld id="{1283F2E3-B719-4A81-8C33-C26E59669CD4}" type="slidenum">
              <a:rPr lang="en-US" smtClean="0"/>
              <a:t>15</a:t>
            </a:fld>
            <a:endParaRPr lang="en-US"/>
          </a:p>
        </p:txBody>
      </p:sp>
    </p:spTree>
    <p:extLst>
      <p:ext uri="{BB962C8B-B14F-4D97-AF65-F5344CB8AC3E}">
        <p14:creationId xmlns:p14="http://schemas.microsoft.com/office/powerpoint/2010/main" val="9474749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a:t>
            </a:r>
            <a:r>
              <a:rPr lang="en-US" baseline="0" dirty="0"/>
              <a:t> much is the company raising? What is the valuation? Is there any funding secured so far?</a:t>
            </a:r>
          </a:p>
          <a:p>
            <a:r>
              <a:rPr lang="en-US" baseline="0" dirty="0"/>
              <a:t>This is an example! </a:t>
            </a:r>
            <a:endParaRPr lang="en-US" dirty="0"/>
          </a:p>
        </p:txBody>
      </p:sp>
      <p:sp>
        <p:nvSpPr>
          <p:cNvPr id="4" name="Slide Number Placeholder 3"/>
          <p:cNvSpPr>
            <a:spLocks noGrp="1"/>
          </p:cNvSpPr>
          <p:nvPr>
            <p:ph type="sldNum" sz="quarter" idx="10"/>
          </p:nvPr>
        </p:nvSpPr>
        <p:spPr/>
        <p:txBody>
          <a:bodyPr/>
          <a:lstStyle/>
          <a:p>
            <a:fld id="{1283F2E3-B719-4A81-8C33-C26E59669CD4}" type="slidenum">
              <a:rPr lang="en-US" smtClean="0"/>
              <a:t>16</a:t>
            </a:fld>
            <a:endParaRPr lang="en-US"/>
          </a:p>
        </p:txBody>
      </p:sp>
    </p:spTree>
    <p:extLst>
      <p:ext uri="{BB962C8B-B14F-4D97-AF65-F5344CB8AC3E}">
        <p14:creationId xmlns:p14="http://schemas.microsoft.com/office/powerpoint/2010/main" val="6725886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a:t>
            </a:r>
            <a:r>
              <a:rPr lang="en-US" baseline="0" dirty="0"/>
              <a:t> is the funding going to be allocated?</a:t>
            </a:r>
          </a:p>
          <a:p>
            <a:r>
              <a:rPr lang="en-US" baseline="0" dirty="0"/>
              <a:t>This is an example</a:t>
            </a:r>
            <a:endParaRPr lang="en-US" dirty="0"/>
          </a:p>
        </p:txBody>
      </p:sp>
      <p:sp>
        <p:nvSpPr>
          <p:cNvPr id="4" name="Slide Number Placeholder 3"/>
          <p:cNvSpPr>
            <a:spLocks noGrp="1"/>
          </p:cNvSpPr>
          <p:nvPr>
            <p:ph type="sldNum" sz="quarter" idx="10"/>
          </p:nvPr>
        </p:nvSpPr>
        <p:spPr/>
        <p:txBody>
          <a:bodyPr/>
          <a:lstStyle/>
          <a:p>
            <a:fld id="{1283F2E3-B719-4A81-8C33-C26E59669CD4}" type="slidenum">
              <a:rPr lang="en-US" smtClean="0"/>
              <a:t>17</a:t>
            </a:fld>
            <a:endParaRPr lang="en-US"/>
          </a:p>
        </p:txBody>
      </p:sp>
    </p:spTree>
    <p:extLst>
      <p:ext uri="{BB962C8B-B14F-4D97-AF65-F5344CB8AC3E}">
        <p14:creationId xmlns:p14="http://schemas.microsoft.com/office/powerpoint/2010/main" val="18809983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slide showing the founding team and most</a:t>
            </a:r>
            <a:r>
              <a:rPr lang="en-US" baseline="0" dirty="0"/>
              <a:t> important career experience.</a:t>
            </a:r>
            <a:endParaRPr lang="bg-BG" dirty="0"/>
          </a:p>
        </p:txBody>
      </p:sp>
      <p:sp>
        <p:nvSpPr>
          <p:cNvPr id="4" name="Slide Number Placeholder 3"/>
          <p:cNvSpPr>
            <a:spLocks noGrp="1"/>
          </p:cNvSpPr>
          <p:nvPr>
            <p:ph type="sldNum" sz="quarter" idx="10"/>
          </p:nvPr>
        </p:nvSpPr>
        <p:spPr/>
        <p:txBody>
          <a:bodyPr/>
          <a:lstStyle/>
          <a:p>
            <a:fld id="{1283F2E3-B719-4A81-8C33-C26E59669CD4}" type="slidenum">
              <a:rPr lang="en-US" smtClean="0"/>
              <a:t>18</a:t>
            </a:fld>
            <a:endParaRPr lang="en-US"/>
          </a:p>
        </p:txBody>
      </p:sp>
    </p:spTree>
    <p:extLst>
      <p:ext uri="{BB962C8B-B14F-4D97-AF65-F5344CB8AC3E}">
        <p14:creationId xmlns:p14="http://schemas.microsoft.com/office/powerpoint/2010/main" val="15147357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Are there any partnerships secured? How are they helping</a:t>
            </a:r>
            <a:r>
              <a:rPr lang="en-US" baseline="0" dirty="0"/>
              <a:t> the company?</a:t>
            </a:r>
          </a:p>
          <a:p>
            <a:r>
              <a:rPr lang="en-US" baseline="0" dirty="0"/>
              <a:t>Put some logos here</a:t>
            </a:r>
            <a:endParaRPr lang="bg-BG" dirty="0"/>
          </a:p>
        </p:txBody>
      </p:sp>
      <p:sp>
        <p:nvSpPr>
          <p:cNvPr id="4" name="Slide Number Placeholder 3"/>
          <p:cNvSpPr>
            <a:spLocks noGrp="1"/>
          </p:cNvSpPr>
          <p:nvPr>
            <p:ph type="sldNum" sz="quarter" idx="10"/>
          </p:nvPr>
        </p:nvSpPr>
        <p:spPr/>
        <p:txBody>
          <a:bodyPr/>
          <a:lstStyle/>
          <a:p>
            <a:fld id="{1283F2E3-B719-4A81-8C33-C26E59669CD4}" type="slidenum">
              <a:rPr lang="en-US" smtClean="0"/>
              <a:t>19</a:t>
            </a:fld>
            <a:endParaRPr lang="en-US"/>
          </a:p>
        </p:txBody>
      </p:sp>
    </p:spTree>
    <p:extLst>
      <p:ext uri="{BB962C8B-B14F-4D97-AF65-F5344CB8AC3E}">
        <p14:creationId xmlns:p14="http://schemas.microsoft.com/office/powerpoint/2010/main" val="26312543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Basically</a:t>
            </a:r>
            <a:r>
              <a:rPr lang="en-US" baseline="0" dirty="0"/>
              <a:t> the company’s mission statement / more elaborate description.</a:t>
            </a:r>
          </a:p>
          <a:p>
            <a:r>
              <a:rPr lang="en-US" baseline="0" dirty="0"/>
              <a:t>Depending on how long you need your presentation be, you can keep this slide optional</a:t>
            </a:r>
            <a:endParaRPr lang="bg-BG" dirty="0"/>
          </a:p>
        </p:txBody>
      </p:sp>
      <p:sp>
        <p:nvSpPr>
          <p:cNvPr id="4" name="Slide Number Placeholder 3"/>
          <p:cNvSpPr>
            <a:spLocks noGrp="1"/>
          </p:cNvSpPr>
          <p:nvPr>
            <p:ph type="sldNum" sz="quarter" idx="10"/>
          </p:nvPr>
        </p:nvSpPr>
        <p:spPr/>
        <p:txBody>
          <a:bodyPr/>
          <a:lstStyle/>
          <a:p>
            <a:fld id="{1283F2E3-B719-4A81-8C33-C26E59669CD4}" type="slidenum">
              <a:rPr lang="en-US" smtClean="0"/>
              <a:t>2</a:t>
            </a:fld>
            <a:endParaRPr lang="en-US"/>
          </a:p>
        </p:txBody>
      </p:sp>
    </p:spTree>
    <p:extLst>
      <p:ext uri="{BB962C8B-B14F-4D97-AF65-F5344CB8AC3E}">
        <p14:creationId xmlns:p14="http://schemas.microsoft.com/office/powerpoint/2010/main" val="11417331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Contacts of your company and thank you slide</a:t>
            </a:r>
          </a:p>
          <a:p>
            <a:r>
              <a:rPr lang="en-US" dirty="0"/>
              <a:t>Your logo or company name should be here too</a:t>
            </a:r>
          </a:p>
        </p:txBody>
      </p:sp>
      <p:sp>
        <p:nvSpPr>
          <p:cNvPr id="4" name="Slide Number Placeholder 3"/>
          <p:cNvSpPr>
            <a:spLocks noGrp="1"/>
          </p:cNvSpPr>
          <p:nvPr>
            <p:ph type="sldNum" sz="quarter" idx="10"/>
          </p:nvPr>
        </p:nvSpPr>
        <p:spPr/>
        <p:txBody>
          <a:bodyPr/>
          <a:lstStyle/>
          <a:p>
            <a:fld id="{1283F2E3-B719-4A81-8C33-C26E59669CD4}" type="slidenum">
              <a:rPr lang="en-US" smtClean="0"/>
              <a:t>20</a:t>
            </a:fld>
            <a:endParaRPr lang="en-US"/>
          </a:p>
        </p:txBody>
      </p:sp>
    </p:spTree>
    <p:extLst>
      <p:ext uri="{BB962C8B-B14F-4D97-AF65-F5344CB8AC3E}">
        <p14:creationId xmlns:p14="http://schemas.microsoft.com/office/powerpoint/2010/main" val="27067593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Outlining</a:t>
            </a:r>
            <a:r>
              <a:rPr lang="en-US" baseline="0" dirty="0"/>
              <a:t> the main problems that the company aims to solve. Problems equal market gaps and customer pain points.</a:t>
            </a:r>
            <a:endParaRPr lang="bg-BG" dirty="0"/>
          </a:p>
        </p:txBody>
      </p:sp>
      <p:sp>
        <p:nvSpPr>
          <p:cNvPr id="4" name="Slide Number Placeholder 3"/>
          <p:cNvSpPr>
            <a:spLocks noGrp="1"/>
          </p:cNvSpPr>
          <p:nvPr>
            <p:ph type="sldNum" sz="quarter" idx="10"/>
          </p:nvPr>
        </p:nvSpPr>
        <p:spPr/>
        <p:txBody>
          <a:bodyPr/>
          <a:lstStyle/>
          <a:p>
            <a:fld id="{1283F2E3-B719-4A81-8C33-C26E59669CD4}" type="slidenum">
              <a:rPr lang="en-US" smtClean="0"/>
              <a:t>3</a:t>
            </a:fld>
            <a:endParaRPr lang="en-US"/>
          </a:p>
        </p:txBody>
      </p:sp>
    </p:spTree>
    <p:extLst>
      <p:ext uri="{BB962C8B-B14F-4D97-AF65-F5344CB8AC3E}">
        <p14:creationId xmlns:p14="http://schemas.microsoft.com/office/powerpoint/2010/main" val="31438473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a:t>
            </a:r>
            <a:r>
              <a:rPr lang="en-US" baseline="0" dirty="0"/>
              <a:t> is the solution to the problems? </a:t>
            </a:r>
            <a:endParaRPr lang="bg-BG" dirty="0"/>
          </a:p>
        </p:txBody>
      </p:sp>
      <p:sp>
        <p:nvSpPr>
          <p:cNvPr id="4" name="Slide Number Placeholder 3"/>
          <p:cNvSpPr>
            <a:spLocks noGrp="1"/>
          </p:cNvSpPr>
          <p:nvPr>
            <p:ph type="sldNum" sz="quarter" idx="10"/>
          </p:nvPr>
        </p:nvSpPr>
        <p:spPr/>
        <p:txBody>
          <a:bodyPr/>
          <a:lstStyle/>
          <a:p>
            <a:fld id="{1283F2E3-B719-4A81-8C33-C26E59669CD4}" type="slidenum">
              <a:rPr lang="en-US" smtClean="0"/>
              <a:t>4</a:t>
            </a:fld>
            <a:endParaRPr lang="en-US"/>
          </a:p>
        </p:txBody>
      </p:sp>
    </p:spTree>
    <p:extLst>
      <p:ext uri="{BB962C8B-B14F-4D97-AF65-F5344CB8AC3E}">
        <p14:creationId xmlns:p14="http://schemas.microsoft.com/office/powerpoint/2010/main" val="8880876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and the next are the PRODUCT SLIDES. It</a:t>
            </a:r>
            <a:r>
              <a:rPr lang="en-US" baseline="0" dirty="0"/>
              <a:t> can be one, two or more slides that show the actual product – explain the features and preferably show a product demo / screenshot / </a:t>
            </a:r>
            <a:endParaRPr lang="en-US" dirty="0"/>
          </a:p>
        </p:txBody>
      </p:sp>
      <p:sp>
        <p:nvSpPr>
          <p:cNvPr id="4" name="Slide Number Placeholder 3"/>
          <p:cNvSpPr>
            <a:spLocks noGrp="1"/>
          </p:cNvSpPr>
          <p:nvPr>
            <p:ph type="sldNum" sz="quarter" idx="10"/>
          </p:nvPr>
        </p:nvSpPr>
        <p:spPr/>
        <p:txBody>
          <a:bodyPr/>
          <a:lstStyle/>
          <a:p>
            <a:fld id="{1283F2E3-B719-4A81-8C33-C26E59669CD4}" type="slidenum">
              <a:rPr lang="en-US" smtClean="0"/>
              <a:t>5</a:t>
            </a:fld>
            <a:endParaRPr lang="en-US"/>
          </a:p>
        </p:txBody>
      </p:sp>
    </p:spTree>
    <p:extLst>
      <p:ext uri="{BB962C8B-B14F-4D97-AF65-F5344CB8AC3E}">
        <p14:creationId xmlns:p14="http://schemas.microsoft.com/office/powerpoint/2010/main" val="24319677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Why now is the best</a:t>
            </a:r>
            <a:r>
              <a:rPr lang="en-US" baseline="0" dirty="0"/>
              <a:t> time for this. In this slide a graphic about the emerging market trend and main technology (example IoT) makes sense.</a:t>
            </a:r>
          </a:p>
          <a:p>
            <a:r>
              <a:rPr lang="en-US" baseline="0" dirty="0"/>
              <a:t>Optional slide! </a:t>
            </a:r>
            <a:endParaRPr lang="en-US" dirty="0"/>
          </a:p>
        </p:txBody>
      </p:sp>
      <p:sp>
        <p:nvSpPr>
          <p:cNvPr id="4" name="Slide Number Placeholder 3"/>
          <p:cNvSpPr>
            <a:spLocks noGrp="1"/>
          </p:cNvSpPr>
          <p:nvPr>
            <p:ph type="sldNum" sz="quarter" idx="10"/>
          </p:nvPr>
        </p:nvSpPr>
        <p:spPr/>
        <p:txBody>
          <a:bodyPr/>
          <a:lstStyle/>
          <a:p>
            <a:fld id="{1283F2E3-B719-4A81-8C33-C26E59669CD4}" type="slidenum">
              <a:rPr lang="en-US" smtClean="0"/>
              <a:t>6</a:t>
            </a:fld>
            <a:endParaRPr lang="en-US"/>
          </a:p>
        </p:txBody>
      </p:sp>
    </p:spTree>
    <p:extLst>
      <p:ext uri="{BB962C8B-B14F-4D97-AF65-F5344CB8AC3E}">
        <p14:creationId xmlns:p14="http://schemas.microsoft.com/office/powerpoint/2010/main" val="37780572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is the global market size? How much is it growing?</a:t>
            </a:r>
            <a:r>
              <a:rPr lang="en-US" baseline="0" dirty="0"/>
              <a:t> </a:t>
            </a:r>
            <a:r>
              <a:rPr lang="en-US" dirty="0"/>
              <a:t>What</a:t>
            </a:r>
            <a:r>
              <a:rPr lang="en-US" baseline="0" dirty="0"/>
              <a:t> is the addressable market size (global energy management systems in this case). </a:t>
            </a:r>
          </a:p>
          <a:p>
            <a:r>
              <a:rPr lang="bg-BG" sz="1200" kern="1200" dirty="0">
                <a:solidFill>
                  <a:schemeClr val="tx1"/>
                </a:solidFill>
                <a:effectLst/>
                <a:latin typeface="+mn-lt"/>
                <a:ea typeface="+mn-ea"/>
                <a:cs typeface="+mn-cs"/>
              </a:rPr>
              <a:t>It’s really important to show both the Target Addressable Market (TAM) measured from the top down and the Serviceable Addressable Market (SAM) which is the part of TAM that you can realistically achieve.</a:t>
            </a:r>
            <a:endParaRPr lang="en-US" baseline="0" dirty="0"/>
          </a:p>
          <a:p>
            <a:endParaRPr lang="bg-BG" dirty="0"/>
          </a:p>
        </p:txBody>
      </p:sp>
      <p:sp>
        <p:nvSpPr>
          <p:cNvPr id="4" name="Slide Number Placeholder 3"/>
          <p:cNvSpPr>
            <a:spLocks noGrp="1"/>
          </p:cNvSpPr>
          <p:nvPr>
            <p:ph type="sldNum" sz="quarter" idx="10"/>
          </p:nvPr>
        </p:nvSpPr>
        <p:spPr/>
        <p:txBody>
          <a:bodyPr/>
          <a:lstStyle/>
          <a:p>
            <a:fld id="{1283F2E3-B719-4A81-8C33-C26E59669CD4}" type="slidenum">
              <a:rPr lang="en-US" smtClean="0"/>
              <a:t>7</a:t>
            </a:fld>
            <a:endParaRPr lang="en-US"/>
          </a:p>
        </p:txBody>
      </p:sp>
    </p:spTree>
    <p:extLst>
      <p:ext uri="{BB962C8B-B14F-4D97-AF65-F5344CB8AC3E}">
        <p14:creationId xmlns:p14="http://schemas.microsoft.com/office/powerpoint/2010/main" val="1564759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Outline</a:t>
            </a:r>
            <a:r>
              <a:rPr lang="en-US" baseline="0" dirty="0"/>
              <a:t> the main revenue streams for the company?</a:t>
            </a:r>
          </a:p>
          <a:p>
            <a:r>
              <a:rPr lang="en-US" baseline="0" dirty="0"/>
              <a:t>Pricing model – can be left out if already mentioned somewhere else.</a:t>
            </a:r>
            <a:endParaRPr lang="en-US" dirty="0"/>
          </a:p>
        </p:txBody>
      </p:sp>
      <p:sp>
        <p:nvSpPr>
          <p:cNvPr id="4" name="Slide Number Placeholder 3"/>
          <p:cNvSpPr>
            <a:spLocks noGrp="1"/>
          </p:cNvSpPr>
          <p:nvPr>
            <p:ph type="sldNum" sz="quarter" idx="10"/>
          </p:nvPr>
        </p:nvSpPr>
        <p:spPr/>
        <p:txBody>
          <a:bodyPr/>
          <a:lstStyle/>
          <a:p>
            <a:fld id="{1283F2E3-B719-4A81-8C33-C26E59669CD4}" type="slidenum">
              <a:rPr lang="en-US" smtClean="0"/>
              <a:t>8</a:t>
            </a:fld>
            <a:endParaRPr lang="en-US"/>
          </a:p>
        </p:txBody>
      </p:sp>
    </p:spTree>
    <p:extLst>
      <p:ext uri="{BB962C8B-B14F-4D97-AF65-F5344CB8AC3E}">
        <p14:creationId xmlns:p14="http://schemas.microsoft.com/office/powerpoint/2010/main" val="39894877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Optional slide clarifying</a:t>
            </a:r>
            <a:r>
              <a:rPr lang="en-US" baseline="0" dirty="0"/>
              <a:t> the business model.</a:t>
            </a:r>
            <a:endParaRPr lang="bg-BG" dirty="0"/>
          </a:p>
          <a:p>
            <a:endParaRPr lang="en-US" dirty="0"/>
          </a:p>
        </p:txBody>
      </p:sp>
      <p:sp>
        <p:nvSpPr>
          <p:cNvPr id="4" name="Slide Number Placeholder 3"/>
          <p:cNvSpPr>
            <a:spLocks noGrp="1"/>
          </p:cNvSpPr>
          <p:nvPr>
            <p:ph type="sldNum" sz="quarter" idx="10"/>
          </p:nvPr>
        </p:nvSpPr>
        <p:spPr/>
        <p:txBody>
          <a:bodyPr/>
          <a:lstStyle/>
          <a:p>
            <a:fld id="{1283F2E3-B719-4A81-8C33-C26E59669CD4}" type="slidenum">
              <a:rPr lang="en-US" smtClean="0"/>
              <a:t>9</a:t>
            </a:fld>
            <a:endParaRPr lang="en-US"/>
          </a:p>
        </p:txBody>
      </p:sp>
    </p:spTree>
    <p:extLst>
      <p:ext uri="{BB962C8B-B14F-4D97-AF65-F5344CB8AC3E}">
        <p14:creationId xmlns:p14="http://schemas.microsoft.com/office/powerpoint/2010/main" val="1268546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5CF27-B2D4-4761-BFED-8D2804E3D2E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ACB762B-DAA2-441C-9E32-802BF61B51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ED69601-466D-47BE-9571-345E48377EB3}"/>
              </a:ext>
            </a:extLst>
          </p:cNvPr>
          <p:cNvSpPr>
            <a:spLocks noGrp="1"/>
          </p:cNvSpPr>
          <p:nvPr>
            <p:ph type="dt" sz="half" idx="10"/>
          </p:nvPr>
        </p:nvSpPr>
        <p:spPr/>
        <p:txBody>
          <a:bodyPr/>
          <a:lstStyle/>
          <a:p>
            <a:fld id="{AC6A1FEA-5CAA-456E-8577-7D845F0DBD03}" type="datetimeFigureOut">
              <a:rPr lang="en-US" smtClean="0"/>
              <a:t>22-Jun-20</a:t>
            </a:fld>
            <a:endParaRPr lang="en-US"/>
          </a:p>
        </p:txBody>
      </p:sp>
      <p:sp>
        <p:nvSpPr>
          <p:cNvPr id="5" name="Footer Placeholder 4">
            <a:extLst>
              <a:ext uri="{FF2B5EF4-FFF2-40B4-BE49-F238E27FC236}">
                <a16:creationId xmlns:a16="http://schemas.microsoft.com/office/drawing/2014/main" id="{3EC2FD47-6ECE-499F-9D33-985350FBB2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006F56-D9D5-4607-B5AB-FA5F76D57048}"/>
              </a:ext>
            </a:extLst>
          </p:cNvPr>
          <p:cNvSpPr>
            <a:spLocks noGrp="1"/>
          </p:cNvSpPr>
          <p:nvPr>
            <p:ph type="sldNum" sz="quarter" idx="12"/>
          </p:nvPr>
        </p:nvSpPr>
        <p:spPr/>
        <p:txBody>
          <a:bodyPr/>
          <a:lstStyle/>
          <a:p>
            <a:fld id="{9D85C4A6-CFD4-4F90-B86D-C9D493FC1D6A}" type="slidenum">
              <a:rPr lang="en-US" smtClean="0"/>
              <a:t>‹#›</a:t>
            </a:fld>
            <a:endParaRPr lang="en-US"/>
          </a:p>
        </p:txBody>
      </p:sp>
    </p:spTree>
    <p:extLst>
      <p:ext uri="{BB962C8B-B14F-4D97-AF65-F5344CB8AC3E}">
        <p14:creationId xmlns:p14="http://schemas.microsoft.com/office/powerpoint/2010/main" val="3529737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51FAF-33BD-489C-9793-4DC1D6E14C6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1C8E23-E37B-4EDB-8841-E8F3C8894D3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3B1745-8A22-4459-838D-DD48A838F81E}"/>
              </a:ext>
            </a:extLst>
          </p:cNvPr>
          <p:cNvSpPr>
            <a:spLocks noGrp="1"/>
          </p:cNvSpPr>
          <p:nvPr>
            <p:ph type="dt" sz="half" idx="10"/>
          </p:nvPr>
        </p:nvSpPr>
        <p:spPr/>
        <p:txBody>
          <a:bodyPr/>
          <a:lstStyle/>
          <a:p>
            <a:fld id="{4B2851AC-26F3-4112-B847-9F6AAFD584CB}" type="datetimeFigureOut">
              <a:rPr lang="bg-BG" smtClean="0"/>
              <a:t>22.6.2020 г.</a:t>
            </a:fld>
            <a:endParaRPr lang="bg-BG"/>
          </a:p>
        </p:txBody>
      </p:sp>
      <p:sp>
        <p:nvSpPr>
          <p:cNvPr id="5" name="Footer Placeholder 4">
            <a:extLst>
              <a:ext uri="{FF2B5EF4-FFF2-40B4-BE49-F238E27FC236}">
                <a16:creationId xmlns:a16="http://schemas.microsoft.com/office/drawing/2014/main" id="{46E78B18-B7B2-4DFD-9314-5BE1B1BFF58D}"/>
              </a:ext>
            </a:extLst>
          </p:cNvPr>
          <p:cNvSpPr>
            <a:spLocks noGrp="1"/>
          </p:cNvSpPr>
          <p:nvPr>
            <p:ph type="ftr" sz="quarter" idx="11"/>
          </p:nvPr>
        </p:nvSpPr>
        <p:spPr/>
        <p:txBody>
          <a:bodyPr/>
          <a:lstStyle/>
          <a:p>
            <a:endParaRPr lang="bg-BG"/>
          </a:p>
        </p:txBody>
      </p:sp>
      <p:sp>
        <p:nvSpPr>
          <p:cNvPr id="6" name="Slide Number Placeholder 5">
            <a:extLst>
              <a:ext uri="{FF2B5EF4-FFF2-40B4-BE49-F238E27FC236}">
                <a16:creationId xmlns:a16="http://schemas.microsoft.com/office/drawing/2014/main" id="{83955A56-F9D9-454B-978A-70B8AD74D4C2}"/>
              </a:ext>
            </a:extLst>
          </p:cNvPr>
          <p:cNvSpPr>
            <a:spLocks noGrp="1"/>
          </p:cNvSpPr>
          <p:nvPr>
            <p:ph type="sldNum" sz="quarter" idx="12"/>
          </p:nvPr>
        </p:nvSpPr>
        <p:spPr/>
        <p:txBody>
          <a:bodyPr/>
          <a:lstStyle/>
          <a:p>
            <a:fld id="{A598A1EB-C846-4638-994E-8F4C6D1FCD0A}" type="slidenum">
              <a:rPr lang="bg-BG" smtClean="0"/>
              <a:t>‹#›</a:t>
            </a:fld>
            <a:endParaRPr lang="bg-BG"/>
          </a:p>
        </p:txBody>
      </p:sp>
    </p:spTree>
    <p:extLst>
      <p:ext uri="{BB962C8B-B14F-4D97-AF65-F5344CB8AC3E}">
        <p14:creationId xmlns:p14="http://schemas.microsoft.com/office/powerpoint/2010/main" val="3478319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11A58A2-E50D-45EB-AC16-D41499FEECE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526E871-EF41-4343-9C95-87A21BB4F12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EEB015-058E-4664-B9E6-A3A5AB31CEE0}"/>
              </a:ext>
            </a:extLst>
          </p:cNvPr>
          <p:cNvSpPr>
            <a:spLocks noGrp="1"/>
          </p:cNvSpPr>
          <p:nvPr>
            <p:ph type="dt" sz="half" idx="10"/>
          </p:nvPr>
        </p:nvSpPr>
        <p:spPr/>
        <p:txBody>
          <a:bodyPr/>
          <a:lstStyle/>
          <a:p>
            <a:fld id="{4B2851AC-26F3-4112-B847-9F6AAFD584CB}" type="datetimeFigureOut">
              <a:rPr lang="bg-BG" smtClean="0"/>
              <a:t>22.6.2020 г.</a:t>
            </a:fld>
            <a:endParaRPr lang="bg-BG"/>
          </a:p>
        </p:txBody>
      </p:sp>
      <p:sp>
        <p:nvSpPr>
          <p:cNvPr id="5" name="Footer Placeholder 4">
            <a:extLst>
              <a:ext uri="{FF2B5EF4-FFF2-40B4-BE49-F238E27FC236}">
                <a16:creationId xmlns:a16="http://schemas.microsoft.com/office/drawing/2014/main" id="{E7753225-BFA7-45D2-B280-414F92D03267}"/>
              </a:ext>
            </a:extLst>
          </p:cNvPr>
          <p:cNvSpPr>
            <a:spLocks noGrp="1"/>
          </p:cNvSpPr>
          <p:nvPr>
            <p:ph type="ftr" sz="quarter" idx="11"/>
          </p:nvPr>
        </p:nvSpPr>
        <p:spPr/>
        <p:txBody>
          <a:bodyPr/>
          <a:lstStyle/>
          <a:p>
            <a:endParaRPr lang="bg-BG"/>
          </a:p>
        </p:txBody>
      </p:sp>
      <p:sp>
        <p:nvSpPr>
          <p:cNvPr id="6" name="Slide Number Placeholder 5">
            <a:extLst>
              <a:ext uri="{FF2B5EF4-FFF2-40B4-BE49-F238E27FC236}">
                <a16:creationId xmlns:a16="http://schemas.microsoft.com/office/drawing/2014/main" id="{787C3C86-36B2-465F-97DB-F7F971065C2E}"/>
              </a:ext>
            </a:extLst>
          </p:cNvPr>
          <p:cNvSpPr>
            <a:spLocks noGrp="1"/>
          </p:cNvSpPr>
          <p:nvPr>
            <p:ph type="sldNum" sz="quarter" idx="12"/>
          </p:nvPr>
        </p:nvSpPr>
        <p:spPr/>
        <p:txBody>
          <a:bodyPr/>
          <a:lstStyle/>
          <a:p>
            <a:fld id="{A598A1EB-C846-4638-994E-8F4C6D1FCD0A}" type="slidenum">
              <a:rPr lang="bg-BG" smtClean="0"/>
              <a:t>‹#›</a:t>
            </a:fld>
            <a:endParaRPr lang="bg-BG"/>
          </a:p>
        </p:txBody>
      </p:sp>
    </p:spTree>
    <p:extLst>
      <p:ext uri="{BB962C8B-B14F-4D97-AF65-F5344CB8AC3E}">
        <p14:creationId xmlns:p14="http://schemas.microsoft.com/office/powerpoint/2010/main" val="319779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EA0B7-8960-43CB-8CD9-22AAE0FB781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2A4CF4A-719B-46BD-A4DE-024B0CF1823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8C8F0B-E41A-4414-BA68-9D2A75C8DFD3}"/>
              </a:ext>
            </a:extLst>
          </p:cNvPr>
          <p:cNvSpPr>
            <a:spLocks noGrp="1"/>
          </p:cNvSpPr>
          <p:nvPr>
            <p:ph type="dt" sz="half" idx="10"/>
          </p:nvPr>
        </p:nvSpPr>
        <p:spPr/>
        <p:txBody>
          <a:bodyPr/>
          <a:lstStyle/>
          <a:p>
            <a:fld id="{4B2851AC-26F3-4112-B847-9F6AAFD584CB}" type="datetimeFigureOut">
              <a:rPr lang="bg-BG" smtClean="0"/>
              <a:t>22.6.2020 г.</a:t>
            </a:fld>
            <a:endParaRPr lang="bg-BG"/>
          </a:p>
        </p:txBody>
      </p:sp>
      <p:sp>
        <p:nvSpPr>
          <p:cNvPr id="5" name="Footer Placeholder 4">
            <a:extLst>
              <a:ext uri="{FF2B5EF4-FFF2-40B4-BE49-F238E27FC236}">
                <a16:creationId xmlns:a16="http://schemas.microsoft.com/office/drawing/2014/main" id="{39071BA6-E787-4952-8ECF-2386C1BC088C}"/>
              </a:ext>
            </a:extLst>
          </p:cNvPr>
          <p:cNvSpPr>
            <a:spLocks noGrp="1"/>
          </p:cNvSpPr>
          <p:nvPr>
            <p:ph type="ftr" sz="quarter" idx="11"/>
          </p:nvPr>
        </p:nvSpPr>
        <p:spPr/>
        <p:txBody>
          <a:bodyPr/>
          <a:lstStyle/>
          <a:p>
            <a:endParaRPr lang="bg-BG"/>
          </a:p>
        </p:txBody>
      </p:sp>
      <p:sp>
        <p:nvSpPr>
          <p:cNvPr id="6" name="Slide Number Placeholder 5">
            <a:extLst>
              <a:ext uri="{FF2B5EF4-FFF2-40B4-BE49-F238E27FC236}">
                <a16:creationId xmlns:a16="http://schemas.microsoft.com/office/drawing/2014/main" id="{9F3CC506-3335-401D-B254-A12792A19397}"/>
              </a:ext>
            </a:extLst>
          </p:cNvPr>
          <p:cNvSpPr>
            <a:spLocks noGrp="1"/>
          </p:cNvSpPr>
          <p:nvPr>
            <p:ph type="sldNum" sz="quarter" idx="12"/>
          </p:nvPr>
        </p:nvSpPr>
        <p:spPr/>
        <p:txBody>
          <a:bodyPr/>
          <a:lstStyle/>
          <a:p>
            <a:fld id="{A598A1EB-C846-4638-994E-8F4C6D1FCD0A}" type="slidenum">
              <a:rPr lang="bg-BG" smtClean="0"/>
              <a:t>‹#›</a:t>
            </a:fld>
            <a:endParaRPr lang="bg-BG"/>
          </a:p>
        </p:txBody>
      </p:sp>
    </p:spTree>
    <p:extLst>
      <p:ext uri="{BB962C8B-B14F-4D97-AF65-F5344CB8AC3E}">
        <p14:creationId xmlns:p14="http://schemas.microsoft.com/office/powerpoint/2010/main" val="1804368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4C374-3DB9-4B7E-8415-AE1BFE9A74A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823818-2D61-466D-99D4-8A463B47B05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2989606-FADA-45E3-9952-B13003B9013C}"/>
              </a:ext>
            </a:extLst>
          </p:cNvPr>
          <p:cNvSpPr>
            <a:spLocks noGrp="1"/>
          </p:cNvSpPr>
          <p:nvPr>
            <p:ph type="dt" sz="half" idx="10"/>
          </p:nvPr>
        </p:nvSpPr>
        <p:spPr/>
        <p:txBody>
          <a:bodyPr/>
          <a:lstStyle/>
          <a:p>
            <a:fld id="{4B2851AC-26F3-4112-B847-9F6AAFD584CB}" type="datetimeFigureOut">
              <a:rPr lang="bg-BG" smtClean="0"/>
              <a:t>22.6.2020 г.</a:t>
            </a:fld>
            <a:endParaRPr lang="bg-BG"/>
          </a:p>
        </p:txBody>
      </p:sp>
      <p:sp>
        <p:nvSpPr>
          <p:cNvPr id="5" name="Footer Placeholder 4">
            <a:extLst>
              <a:ext uri="{FF2B5EF4-FFF2-40B4-BE49-F238E27FC236}">
                <a16:creationId xmlns:a16="http://schemas.microsoft.com/office/drawing/2014/main" id="{88675C0E-E67E-4588-9D78-769958586F06}"/>
              </a:ext>
            </a:extLst>
          </p:cNvPr>
          <p:cNvSpPr>
            <a:spLocks noGrp="1"/>
          </p:cNvSpPr>
          <p:nvPr>
            <p:ph type="ftr" sz="quarter" idx="11"/>
          </p:nvPr>
        </p:nvSpPr>
        <p:spPr/>
        <p:txBody>
          <a:bodyPr/>
          <a:lstStyle/>
          <a:p>
            <a:endParaRPr lang="bg-BG"/>
          </a:p>
        </p:txBody>
      </p:sp>
      <p:sp>
        <p:nvSpPr>
          <p:cNvPr id="6" name="Slide Number Placeholder 5">
            <a:extLst>
              <a:ext uri="{FF2B5EF4-FFF2-40B4-BE49-F238E27FC236}">
                <a16:creationId xmlns:a16="http://schemas.microsoft.com/office/drawing/2014/main" id="{21F9A034-7BE5-48F2-9A11-759A2DA0FCA6}"/>
              </a:ext>
            </a:extLst>
          </p:cNvPr>
          <p:cNvSpPr>
            <a:spLocks noGrp="1"/>
          </p:cNvSpPr>
          <p:nvPr>
            <p:ph type="sldNum" sz="quarter" idx="12"/>
          </p:nvPr>
        </p:nvSpPr>
        <p:spPr/>
        <p:txBody>
          <a:bodyPr/>
          <a:lstStyle/>
          <a:p>
            <a:fld id="{A598A1EB-C846-4638-994E-8F4C6D1FCD0A}" type="slidenum">
              <a:rPr lang="bg-BG" smtClean="0"/>
              <a:t>‹#›</a:t>
            </a:fld>
            <a:endParaRPr lang="bg-BG"/>
          </a:p>
        </p:txBody>
      </p:sp>
    </p:spTree>
    <p:extLst>
      <p:ext uri="{BB962C8B-B14F-4D97-AF65-F5344CB8AC3E}">
        <p14:creationId xmlns:p14="http://schemas.microsoft.com/office/powerpoint/2010/main" val="880772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5C973-4649-43A2-92BE-C0C98C89464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D6ABB2-67AA-4733-B9FF-E3C688A66C8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C7C8BF4-A1DA-4BEF-A156-A30BB67B0F8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D865030-0BA9-4F0D-9314-27893A0804A2}"/>
              </a:ext>
            </a:extLst>
          </p:cNvPr>
          <p:cNvSpPr>
            <a:spLocks noGrp="1"/>
          </p:cNvSpPr>
          <p:nvPr>
            <p:ph type="dt" sz="half" idx="10"/>
          </p:nvPr>
        </p:nvSpPr>
        <p:spPr/>
        <p:txBody>
          <a:bodyPr/>
          <a:lstStyle/>
          <a:p>
            <a:fld id="{4B2851AC-26F3-4112-B847-9F6AAFD584CB}" type="datetimeFigureOut">
              <a:rPr lang="bg-BG" smtClean="0"/>
              <a:t>22.6.2020 г.</a:t>
            </a:fld>
            <a:endParaRPr lang="bg-BG"/>
          </a:p>
        </p:txBody>
      </p:sp>
      <p:sp>
        <p:nvSpPr>
          <p:cNvPr id="6" name="Footer Placeholder 5">
            <a:extLst>
              <a:ext uri="{FF2B5EF4-FFF2-40B4-BE49-F238E27FC236}">
                <a16:creationId xmlns:a16="http://schemas.microsoft.com/office/drawing/2014/main" id="{70AD80A0-1C89-409E-B8B9-11E7115FDD18}"/>
              </a:ext>
            </a:extLst>
          </p:cNvPr>
          <p:cNvSpPr>
            <a:spLocks noGrp="1"/>
          </p:cNvSpPr>
          <p:nvPr>
            <p:ph type="ftr" sz="quarter" idx="11"/>
          </p:nvPr>
        </p:nvSpPr>
        <p:spPr/>
        <p:txBody>
          <a:bodyPr/>
          <a:lstStyle/>
          <a:p>
            <a:endParaRPr lang="bg-BG"/>
          </a:p>
        </p:txBody>
      </p:sp>
      <p:sp>
        <p:nvSpPr>
          <p:cNvPr id="7" name="Slide Number Placeholder 6">
            <a:extLst>
              <a:ext uri="{FF2B5EF4-FFF2-40B4-BE49-F238E27FC236}">
                <a16:creationId xmlns:a16="http://schemas.microsoft.com/office/drawing/2014/main" id="{DE8ECC23-26C4-4D08-99C6-11AF451FE1DF}"/>
              </a:ext>
            </a:extLst>
          </p:cNvPr>
          <p:cNvSpPr>
            <a:spLocks noGrp="1"/>
          </p:cNvSpPr>
          <p:nvPr>
            <p:ph type="sldNum" sz="quarter" idx="12"/>
          </p:nvPr>
        </p:nvSpPr>
        <p:spPr/>
        <p:txBody>
          <a:bodyPr/>
          <a:lstStyle/>
          <a:p>
            <a:fld id="{A598A1EB-C846-4638-994E-8F4C6D1FCD0A}" type="slidenum">
              <a:rPr lang="bg-BG" smtClean="0"/>
              <a:t>‹#›</a:t>
            </a:fld>
            <a:endParaRPr lang="bg-BG"/>
          </a:p>
        </p:txBody>
      </p:sp>
    </p:spTree>
    <p:extLst>
      <p:ext uri="{BB962C8B-B14F-4D97-AF65-F5344CB8AC3E}">
        <p14:creationId xmlns:p14="http://schemas.microsoft.com/office/powerpoint/2010/main" val="1722240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64F93-45C1-443B-8276-7B8780AECB2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CB03C35-B267-48F4-9E7E-FACD943F6E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B7A241-1D89-45C1-9284-133703D89A9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07D262B-800C-4832-BE64-159B729A015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1C2DE86-0EA2-4B7C-BBDB-421620865EA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E8758CE-1D67-4CAC-99A8-7DA2DF758B1A}"/>
              </a:ext>
            </a:extLst>
          </p:cNvPr>
          <p:cNvSpPr>
            <a:spLocks noGrp="1"/>
          </p:cNvSpPr>
          <p:nvPr>
            <p:ph type="dt" sz="half" idx="10"/>
          </p:nvPr>
        </p:nvSpPr>
        <p:spPr/>
        <p:txBody>
          <a:bodyPr/>
          <a:lstStyle/>
          <a:p>
            <a:fld id="{4B2851AC-26F3-4112-B847-9F6AAFD584CB}" type="datetimeFigureOut">
              <a:rPr lang="bg-BG" smtClean="0"/>
              <a:t>22.6.2020 г.</a:t>
            </a:fld>
            <a:endParaRPr lang="bg-BG"/>
          </a:p>
        </p:txBody>
      </p:sp>
      <p:sp>
        <p:nvSpPr>
          <p:cNvPr id="8" name="Footer Placeholder 7">
            <a:extLst>
              <a:ext uri="{FF2B5EF4-FFF2-40B4-BE49-F238E27FC236}">
                <a16:creationId xmlns:a16="http://schemas.microsoft.com/office/drawing/2014/main" id="{F0F41561-1A82-4FA3-B646-3A0BD4917266}"/>
              </a:ext>
            </a:extLst>
          </p:cNvPr>
          <p:cNvSpPr>
            <a:spLocks noGrp="1"/>
          </p:cNvSpPr>
          <p:nvPr>
            <p:ph type="ftr" sz="quarter" idx="11"/>
          </p:nvPr>
        </p:nvSpPr>
        <p:spPr/>
        <p:txBody>
          <a:bodyPr/>
          <a:lstStyle/>
          <a:p>
            <a:endParaRPr lang="bg-BG"/>
          </a:p>
        </p:txBody>
      </p:sp>
      <p:sp>
        <p:nvSpPr>
          <p:cNvPr id="9" name="Slide Number Placeholder 8">
            <a:extLst>
              <a:ext uri="{FF2B5EF4-FFF2-40B4-BE49-F238E27FC236}">
                <a16:creationId xmlns:a16="http://schemas.microsoft.com/office/drawing/2014/main" id="{D2F6559F-F3C7-4D2F-BC67-ACDADB770B03}"/>
              </a:ext>
            </a:extLst>
          </p:cNvPr>
          <p:cNvSpPr>
            <a:spLocks noGrp="1"/>
          </p:cNvSpPr>
          <p:nvPr>
            <p:ph type="sldNum" sz="quarter" idx="12"/>
          </p:nvPr>
        </p:nvSpPr>
        <p:spPr/>
        <p:txBody>
          <a:bodyPr/>
          <a:lstStyle/>
          <a:p>
            <a:fld id="{A598A1EB-C846-4638-994E-8F4C6D1FCD0A}" type="slidenum">
              <a:rPr lang="bg-BG" smtClean="0"/>
              <a:t>‹#›</a:t>
            </a:fld>
            <a:endParaRPr lang="bg-BG"/>
          </a:p>
        </p:txBody>
      </p:sp>
    </p:spTree>
    <p:extLst>
      <p:ext uri="{BB962C8B-B14F-4D97-AF65-F5344CB8AC3E}">
        <p14:creationId xmlns:p14="http://schemas.microsoft.com/office/powerpoint/2010/main" val="35532850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96D48-2DF4-4A90-824A-6EF7824BCD1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B409DC7-4407-4626-93C2-0F026630C9DF}"/>
              </a:ext>
            </a:extLst>
          </p:cNvPr>
          <p:cNvSpPr>
            <a:spLocks noGrp="1"/>
          </p:cNvSpPr>
          <p:nvPr>
            <p:ph type="dt" sz="half" idx="10"/>
          </p:nvPr>
        </p:nvSpPr>
        <p:spPr/>
        <p:txBody>
          <a:bodyPr/>
          <a:lstStyle/>
          <a:p>
            <a:fld id="{4B2851AC-26F3-4112-B847-9F6AAFD584CB}" type="datetimeFigureOut">
              <a:rPr lang="bg-BG" smtClean="0"/>
              <a:t>22.6.2020 г.</a:t>
            </a:fld>
            <a:endParaRPr lang="bg-BG"/>
          </a:p>
        </p:txBody>
      </p:sp>
      <p:sp>
        <p:nvSpPr>
          <p:cNvPr id="4" name="Footer Placeholder 3">
            <a:extLst>
              <a:ext uri="{FF2B5EF4-FFF2-40B4-BE49-F238E27FC236}">
                <a16:creationId xmlns:a16="http://schemas.microsoft.com/office/drawing/2014/main" id="{2676DAB3-C357-4E40-A011-F68F851127BD}"/>
              </a:ext>
            </a:extLst>
          </p:cNvPr>
          <p:cNvSpPr>
            <a:spLocks noGrp="1"/>
          </p:cNvSpPr>
          <p:nvPr>
            <p:ph type="ftr" sz="quarter" idx="11"/>
          </p:nvPr>
        </p:nvSpPr>
        <p:spPr/>
        <p:txBody>
          <a:bodyPr/>
          <a:lstStyle/>
          <a:p>
            <a:endParaRPr lang="bg-BG"/>
          </a:p>
        </p:txBody>
      </p:sp>
      <p:sp>
        <p:nvSpPr>
          <p:cNvPr id="5" name="Slide Number Placeholder 4">
            <a:extLst>
              <a:ext uri="{FF2B5EF4-FFF2-40B4-BE49-F238E27FC236}">
                <a16:creationId xmlns:a16="http://schemas.microsoft.com/office/drawing/2014/main" id="{4C193D04-8E4E-4492-9BB8-B1F6952432D0}"/>
              </a:ext>
            </a:extLst>
          </p:cNvPr>
          <p:cNvSpPr>
            <a:spLocks noGrp="1"/>
          </p:cNvSpPr>
          <p:nvPr>
            <p:ph type="sldNum" sz="quarter" idx="12"/>
          </p:nvPr>
        </p:nvSpPr>
        <p:spPr/>
        <p:txBody>
          <a:bodyPr/>
          <a:lstStyle/>
          <a:p>
            <a:fld id="{A598A1EB-C846-4638-994E-8F4C6D1FCD0A}" type="slidenum">
              <a:rPr lang="bg-BG" smtClean="0"/>
              <a:t>‹#›</a:t>
            </a:fld>
            <a:endParaRPr lang="bg-BG"/>
          </a:p>
        </p:txBody>
      </p:sp>
    </p:spTree>
    <p:extLst>
      <p:ext uri="{BB962C8B-B14F-4D97-AF65-F5344CB8AC3E}">
        <p14:creationId xmlns:p14="http://schemas.microsoft.com/office/powerpoint/2010/main" val="1583517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E66B57-7B22-494F-91B8-49D59F3A0349}"/>
              </a:ext>
            </a:extLst>
          </p:cNvPr>
          <p:cNvSpPr>
            <a:spLocks noGrp="1"/>
          </p:cNvSpPr>
          <p:nvPr>
            <p:ph type="dt" sz="half" idx="10"/>
          </p:nvPr>
        </p:nvSpPr>
        <p:spPr/>
        <p:txBody>
          <a:bodyPr/>
          <a:lstStyle/>
          <a:p>
            <a:fld id="{4B2851AC-26F3-4112-B847-9F6AAFD584CB}" type="datetimeFigureOut">
              <a:rPr lang="bg-BG" smtClean="0"/>
              <a:t>22.6.2020 г.</a:t>
            </a:fld>
            <a:endParaRPr lang="bg-BG"/>
          </a:p>
        </p:txBody>
      </p:sp>
      <p:sp>
        <p:nvSpPr>
          <p:cNvPr id="3" name="Footer Placeholder 2">
            <a:extLst>
              <a:ext uri="{FF2B5EF4-FFF2-40B4-BE49-F238E27FC236}">
                <a16:creationId xmlns:a16="http://schemas.microsoft.com/office/drawing/2014/main" id="{A8772DB5-6051-4140-B49A-063C073B7348}"/>
              </a:ext>
            </a:extLst>
          </p:cNvPr>
          <p:cNvSpPr>
            <a:spLocks noGrp="1"/>
          </p:cNvSpPr>
          <p:nvPr>
            <p:ph type="ftr" sz="quarter" idx="11"/>
          </p:nvPr>
        </p:nvSpPr>
        <p:spPr/>
        <p:txBody>
          <a:bodyPr/>
          <a:lstStyle/>
          <a:p>
            <a:endParaRPr lang="bg-BG"/>
          </a:p>
        </p:txBody>
      </p:sp>
      <p:sp>
        <p:nvSpPr>
          <p:cNvPr id="4" name="Slide Number Placeholder 3">
            <a:extLst>
              <a:ext uri="{FF2B5EF4-FFF2-40B4-BE49-F238E27FC236}">
                <a16:creationId xmlns:a16="http://schemas.microsoft.com/office/drawing/2014/main" id="{3CCAA113-45F6-46C6-B33B-8388A7A39AB8}"/>
              </a:ext>
            </a:extLst>
          </p:cNvPr>
          <p:cNvSpPr>
            <a:spLocks noGrp="1"/>
          </p:cNvSpPr>
          <p:nvPr>
            <p:ph type="sldNum" sz="quarter" idx="12"/>
          </p:nvPr>
        </p:nvSpPr>
        <p:spPr/>
        <p:txBody>
          <a:bodyPr/>
          <a:lstStyle/>
          <a:p>
            <a:fld id="{A598A1EB-C846-4638-994E-8F4C6D1FCD0A}" type="slidenum">
              <a:rPr lang="bg-BG" smtClean="0"/>
              <a:t>‹#›</a:t>
            </a:fld>
            <a:endParaRPr lang="bg-BG"/>
          </a:p>
        </p:txBody>
      </p:sp>
    </p:spTree>
    <p:extLst>
      <p:ext uri="{BB962C8B-B14F-4D97-AF65-F5344CB8AC3E}">
        <p14:creationId xmlns:p14="http://schemas.microsoft.com/office/powerpoint/2010/main" val="35519505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BDFBB-5675-404D-BDBC-871B2BCD35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8A18986-FC76-4625-A55A-B128397E971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9631F2F-DCF5-4617-9D9C-D7C8E6D2EC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166E23-CE80-4350-BD4F-41F9758161AE}"/>
              </a:ext>
            </a:extLst>
          </p:cNvPr>
          <p:cNvSpPr>
            <a:spLocks noGrp="1"/>
          </p:cNvSpPr>
          <p:nvPr>
            <p:ph type="dt" sz="half" idx="10"/>
          </p:nvPr>
        </p:nvSpPr>
        <p:spPr/>
        <p:txBody>
          <a:bodyPr/>
          <a:lstStyle/>
          <a:p>
            <a:fld id="{4B2851AC-26F3-4112-B847-9F6AAFD584CB}" type="datetimeFigureOut">
              <a:rPr lang="bg-BG" smtClean="0"/>
              <a:t>22.6.2020 г.</a:t>
            </a:fld>
            <a:endParaRPr lang="bg-BG"/>
          </a:p>
        </p:txBody>
      </p:sp>
      <p:sp>
        <p:nvSpPr>
          <p:cNvPr id="6" name="Footer Placeholder 5">
            <a:extLst>
              <a:ext uri="{FF2B5EF4-FFF2-40B4-BE49-F238E27FC236}">
                <a16:creationId xmlns:a16="http://schemas.microsoft.com/office/drawing/2014/main" id="{109BEBAF-19C5-4F29-B046-08C7BE0D3542}"/>
              </a:ext>
            </a:extLst>
          </p:cNvPr>
          <p:cNvSpPr>
            <a:spLocks noGrp="1"/>
          </p:cNvSpPr>
          <p:nvPr>
            <p:ph type="ftr" sz="quarter" idx="11"/>
          </p:nvPr>
        </p:nvSpPr>
        <p:spPr/>
        <p:txBody>
          <a:bodyPr/>
          <a:lstStyle/>
          <a:p>
            <a:endParaRPr lang="bg-BG"/>
          </a:p>
        </p:txBody>
      </p:sp>
      <p:sp>
        <p:nvSpPr>
          <p:cNvPr id="7" name="Slide Number Placeholder 6">
            <a:extLst>
              <a:ext uri="{FF2B5EF4-FFF2-40B4-BE49-F238E27FC236}">
                <a16:creationId xmlns:a16="http://schemas.microsoft.com/office/drawing/2014/main" id="{8F3E044C-A363-43A7-B4F9-39FA314402FB}"/>
              </a:ext>
            </a:extLst>
          </p:cNvPr>
          <p:cNvSpPr>
            <a:spLocks noGrp="1"/>
          </p:cNvSpPr>
          <p:nvPr>
            <p:ph type="sldNum" sz="quarter" idx="12"/>
          </p:nvPr>
        </p:nvSpPr>
        <p:spPr/>
        <p:txBody>
          <a:bodyPr/>
          <a:lstStyle/>
          <a:p>
            <a:fld id="{A598A1EB-C846-4638-994E-8F4C6D1FCD0A}" type="slidenum">
              <a:rPr lang="bg-BG" smtClean="0"/>
              <a:t>‹#›</a:t>
            </a:fld>
            <a:endParaRPr lang="bg-BG"/>
          </a:p>
        </p:txBody>
      </p:sp>
    </p:spTree>
    <p:extLst>
      <p:ext uri="{BB962C8B-B14F-4D97-AF65-F5344CB8AC3E}">
        <p14:creationId xmlns:p14="http://schemas.microsoft.com/office/powerpoint/2010/main" val="1285170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0EA88-7E34-4A1D-B230-5747072A4E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B749C79-2BDF-4F01-A58D-2421641D139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66E776B-55B7-4B6C-9956-A3F0BF0D47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F8E109-CBF2-4714-8F64-B39935A49EA9}"/>
              </a:ext>
            </a:extLst>
          </p:cNvPr>
          <p:cNvSpPr>
            <a:spLocks noGrp="1"/>
          </p:cNvSpPr>
          <p:nvPr>
            <p:ph type="dt" sz="half" idx="10"/>
          </p:nvPr>
        </p:nvSpPr>
        <p:spPr/>
        <p:txBody>
          <a:bodyPr/>
          <a:lstStyle/>
          <a:p>
            <a:fld id="{4B2851AC-26F3-4112-B847-9F6AAFD584CB}" type="datetimeFigureOut">
              <a:rPr lang="bg-BG" smtClean="0"/>
              <a:t>22.6.2020 г.</a:t>
            </a:fld>
            <a:endParaRPr lang="bg-BG"/>
          </a:p>
        </p:txBody>
      </p:sp>
      <p:sp>
        <p:nvSpPr>
          <p:cNvPr id="6" name="Footer Placeholder 5">
            <a:extLst>
              <a:ext uri="{FF2B5EF4-FFF2-40B4-BE49-F238E27FC236}">
                <a16:creationId xmlns:a16="http://schemas.microsoft.com/office/drawing/2014/main" id="{19A90787-52E1-4951-B900-A8F1024F3A10}"/>
              </a:ext>
            </a:extLst>
          </p:cNvPr>
          <p:cNvSpPr>
            <a:spLocks noGrp="1"/>
          </p:cNvSpPr>
          <p:nvPr>
            <p:ph type="ftr" sz="quarter" idx="11"/>
          </p:nvPr>
        </p:nvSpPr>
        <p:spPr/>
        <p:txBody>
          <a:bodyPr/>
          <a:lstStyle/>
          <a:p>
            <a:endParaRPr lang="bg-BG"/>
          </a:p>
        </p:txBody>
      </p:sp>
      <p:sp>
        <p:nvSpPr>
          <p:cNvPr id="7" name="Slide Number Placeholder 6">
            <a:extLst>
              <a:ext uri="{FF2B5EF4-FFF2-40B4-BE49-F238E27FC236}">
                <a16:creationId xmlns:a16="http://schemas.microsoft.com/office/drawing/2014/main" id="{B120BFB1-CF12-4C4C-A17B-FB72C9130AE2}"/>
              </a:ext>
            </a:extLst>
          </p:cNvPr>
          <p:cNvSpPr>
            <a:spLocks noGrp="1"/>
          </p:cNvSpPr>
          <p:nvPr>
            <p:ph type="sldNum" sz="quarter" idx="12"/>
          </p:nvPr>
        </p:nvSpPr>
        <p:spPr/>
        <p:txBody>
          <a:bodyPr/>
          <a:lstStyle/>
          <a:p>
            <a:fld id="{A598A1EB-C846-4638-994E-8F4C6D1FCD0A}" type="slidenum">
              <a:rPr lang="bg-BG" smtClean="0"/>
              <a:t>‹#›</a:t>
            </a:fld>
            <a:endParaRPr lang="bg-BG"/>
          </a:p>
        </p:txBody>
      </p:sp>
    </p:spTree>
    <p:extLst>
      <p:ext uri="{BB962C8B-B14F-4D97-AF65-F5344CB8AC3E}">
        <p14:creationId xmlns:p14="http://schemas.microsoft.com/office/powerpoint/2010/main" val="538730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5BE820-C533-4437-81F6-6B6457E10E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5691280-E5E2-4654-B02A-1D018902A9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6FE920-41A0-4164-A691-52C6200811D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2851AC-26F3-4112-B847-9F6AAFD584CB}" type="datetimeFigureOut">
              <a:rPr lang="bg-BG" smtClean="0"/>
              <a:t>22.6.2020 г.</a:t>
            </a:fld>
            <a:endParaRPr lang="bg-BG"/>
          </a:p>
        </p:txBody>
      </p:sp>
      <p:sp>
        <p:nvSpPr>
          <p:cNvPr id="5" name="Footer Placeholder 4">
            <a:extLst>
              <a:ext uri="{FF2B5EF4-FFF2-40B4-BE49-F238E27FC236}">
                <a16:creationId xmlns:a16="http://schemas.microsoft.com/office/drawing/2014/main" id="{E19A897D-9C99-46C7-AD4D-BCBB1ECBDE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bg-BG"/>
          </a:p>
        </p:txBody>
      </p:sp>
      <p:sp>
        <p:nvSpPr>
          <p:cNvPr id="6" name="Slide Number Placeholder 5">
            <a:extLst>
              <a:ext uri="{FF2B5EF4-FFF2-40B4-BE49-F238E27FC236}">
                <a16:creationId xmlns:a16="http://schemas.microsoft.com/office/drawing/2014/main" id="{A90802A3-F4D2-4388-AFDA-55A9E777C5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98A1EB-C846-4638-994E-8F4C6D1FCD0A}" type="slidenum">
              <a:rPr lang="bg-BG" smtClean="0"/>
              <a:t>‹#›</a:t>
            </a:fld>
            <a:endParaRPr lang="bg-BG"/>
          </a:p>
        </p:txBody>
      </p:sp>
    </p:spTree>
    <p:extLst>
      <p:ext uri="{BB962C8B-B14F-4D97-AF65-F5344CB8AC3E}">
        <p14:creationId xmlns:p14="http://schemas.microsoft.com/office/powerpoint/2010/main" val="102227068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chart" Target="../charts/chart2.xml"/></Relationships>
</file>

<file path=ppt/slides/_rels/slide1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chart" Target="../charts/chart5.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mailto:aaa@xyz.com"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37300" y="3281481"/>
            <a:ext cx="6117399" cy="423193"/>
          </a:xfrm>
          <a:prstGeom prst="rect">
            <a:avLst/>
          </a:prstGeom>
          <a:noFill/>
        </p:spPr>
        <p:txBody>
          <a:bodyPr wrap="square" rtlCol="0">
            <a:spAutoFit/>
          </a:bodyPr>
          <a:lstStyle/>
          <a:p>
            <a:pPr algn="ctr">
              <a:lnSpc>
                <a:spcPct val="114000"/>
              </a:lnSpc>
            </a:pPr>
            <a:r>
              <a:rPr lang="en-AU" sz="2000" dirty="0">
                <a:solidFill>
                  <a:srgbClr val="C00000"/>
                </a:solidFill>
              </a:rPr>
              <a:t>Y</a:t>
            </a:r>
            <a:r>
              <a:rPr lang="en-US" sz="2000" dirty="0">
                <a:solidFill>
                  <a:srgbClr val="C00000"/>
                </a:solidFill>
              </a:rPr>
              <a:t>OUR COMPANY NAME AND LOGO</a:t>
            </a:r>
            <a:endParaRPr lang="bg-BG" sz="2000" dirty="0">
              <a:solidFill>
                <a:srgbClr val="C00000"/>
              </a:solidFill>
            </a:endParaRPr>
          </a:p>
        </p:txBody>
      </p:sp>
      <p:sp>
        <p:nvSpPr>
          <p:cNvPr id="2" name="TextBox 1"/>
          <p:cNvSpPr txBox="1"/>
          <p:nvPr/>
        </p:nvSpPr>
        <p:spPr>
          <a:xfrm>
            <a:off x="4702969" y="4772025"/>
            <a:ext cx="2786063" cy="954107"/>
          </a:xfrm>
          <a:prstGeom prst="rect">
            <a:avLst/>
          </a:prstGeom>
          <a:noFill/>
        </p:spPr>
        <p:txBody>
          <a:bodyPr wrap="square" rtlCol="0">
            <a:spAutoFit/>
          </a:bodyPr>
          <a:lstStyle/>
          <a:p>
            <a:pPr algn="ctr"/>
            <a:r>
              <a:rPr lang="en-US" sz="2800" b="1" dirty="0">
                <a:solidFill>
                  <a:srgbClr val="C00000"/>
                </a:solidFill>
                <a:latin typeface="+mj-lt"/>
              </a:rPr>
              <a:t>PITCH DECK </a:t>
            </a:r>
            <a:br>
              <a:rPr lang="en-US" sz="2800" b="1" dirty="0">
                <a:solidFill>
                  <a:srgbClr val="C00000"/>
                </a:solidFill>
                <a:latin typeface="+mj-lt"/>
              </a:rPr>
            </a:br>
            <a:r>
              <a:rPr lang="en-AU" sz="2800" b="1" dirty="0">
                <a:solidFill>
                  <a:srgbClr val="C00000"/>
                </a:solidFill>
                <a:latin typeface="+mj-lt"/>
              </a:rPr>
              <a:t>template</a:t>
            </a:r>
            <a:endParaRPr lang="bg-BG" sz="2800" b="1" dirty="0">
              <a:solidFill>
                <a:srgbClr val="C00000"/>
              </a:solidFill>
              <a:latin typeface="+mj-lt"/>
            </a:endParaRPr>
          </a:p>
        </p:txBody>
      </p:sp>
    </p:spTree>
    <p:extLst>
      <p:ext uri="{BB962C8B-B14F-4D97-AF65-F5344CB8AC3E}">
        <p14:creationId xmlns:p14="http://schemas.microsoft.com/office/powerpoint/2010/main" val="36150395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239976" y="450761"/>
            <a:ext cx="5712049" cy="646331"/>
          </a:xfrm>
          <a:prstGeom prst="rect">
            <a:avLst/>
          </a:prstGeom>
          <a:noFill/>
        </p:spPr>
        <p:txBody>
          <a:bodyPr wrap="square" rtlCol="0">
            <a:spAutoFit/>
          </a:bodyPr>
          <a:lstStyle/>
          <a:p>
            <a:pPr algn="ctr"/>
            <a:r>
              <a:rPr lang="en-US" sz="3600" b="1" dirty="0">
                <a:solidFill>
                  <a:srgbClr val="C00000"/>
                </a:solidFill>
                <a:latin typeface="+mj-lt"/>
              </a:rPr>
              <a:t>CUSTOMER SEGMENTS</a:t>
            </a:r>
            <a:endParaRPr lang="bg-BG" sz="3600" b="1" dirty="0">
              <a:solidFill>
                <a:srgbClr val="C00000"/>
              </a:solidFill>
              <a:latin typeface="+mj-lt"/>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61940" y="2381959"/>
            <a:ext cx="1030942" cy="1030942"/>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899118" y="2381959"/>
            <a:ext cx="1030942" cy="1030942"/>
          </a:xfrm>
          <a:prstGeom prst="rect">
            <a:avLst/>
          </a:prstGeom>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80529" y="2381959"/>
            <a:ext cx="1030942" cy="1030942"/>
          </a:xfrm>
          <a:prstGeom prst="rect">
            <a:avLst/>
          </a:prstGeom>
        </p:spPr>
      </p:pic>
    </p:spTree>
    <p:extLst>
      <p:ext uri="{BB962C8B-B14F-4D97-AF65-F5344CB8AC3E}">
        <p14:creationId xmlns:p14="http://schemas.microsoft.com/office/powerpoint/2010/main" val="2004873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rot="1091308">
            <a:off x="5971783" y="-767732"/>
            <a:ext cx="7405412" cy="9050474"/>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
        <p:nvSpPr>
          <p:cNvPr id="7" name="TextBox 6"/>
          <p:cNvSpPr txBox="1"/>
          <p:nvPr/>
        </p:nvSpPr>
        <p:spPr>
          <a:xfrm>
            <a:off x="282839" y="553792"/>
            <a:ext cx="5061397" cy="646331"/>
          </a:xfrm>
          <a:prstGeom prst="rect">
            <a:avLst/>
          </a:prstGeom>
          <a:noFill/>
        </p:spPr>
        <p:txBody>
          <a:bodyPr wrap="square" rtlCol="0">
            <a:spAutoFit/>
          </a:bodyPr>
          <a:lstStyle/>
          <a:p>
            <a:pPr algn="ctr"/>
            <a:r>
              <a:rPr lang="en-US" sz="3600" b="1" dirty="0">
                <a:solidFill>
                  <a:srgbClr val="C00000"/>
                </a:solidFill>
                <a:latin typeface="+mj-lt"/>
              </a:rPr>
              <a:t>COMPETITION</a:t>
            </a:r>
            <a:endParaRPr lang="bg-BG" sz="3600" b="1" dirty="0">
              <a:solidFill>
                <a:srgbClr val="C00000"/>
              </a:solidFill>
              <a:latin typeface="+mj-lt"/>
            </a:endParaRPr>
          </a:p>
        </p:txBody>
      </p:sp>
      <p:sp>
        <p:nvSpPr>
          <p:cNvPr id="9" name="Rectangle 8"/>
          <p:cNvSpPr/>
          <p:nvPr/>
        </p:nvSpPr>
        <p:spPr>
          <a:xfrm>
            <a:off x="126609" y="1456104"/>
            <a:ext cx="5217627" cy="705899"/>
          </a:xfrm>
          <a:prstGeom prst="rect">
            <a:avLst/>
          </a:prstGeom>
        </p:spPr>
        <p:txBody>
          <a:bodyPr wrap="square">
            <a:spAutoFit/>
          </a:bodyPr>
          <a:lstStyle/>
          <a:p>
            <a:pPr>
              <a:lnSpc>
                <a:spcPct val="114000"/>
              </a:lnSpc>
            </a:pPr>
            <a:r>
              <a:rPr lang="en-US" b="1" dirty="0">
                <a:solidFill>
                  <a:srgbClr val="C00000"/>
                </a:solidFill>
                <a:effectLst/>
                <a:latin typeface="Ubuntu" panose="020B0504030602030204" pitchFamily="34" charset="0"/>
                <a:ea typeface="Times New Roman" panose="02020603050405020304" pitchFamily="18" charset="0"/>
                <a:cs typeface="Times New Roman" panose="02020603050405020304" pitchFamily="18" charset="0"/>
              </a:rPr>
              <a:t>LOCAL MARKET</a:t>
            </a:r>
            <a:br>
              <a:rPr lang="en-US" dirty="0">
                <a:solidFill>
                  <a:srgbClr val="C00000"/>
                </a:solidFill>
                <a:effectLst/>
                <a:latin typeface="Ubuntu" panose="020B0504030602030204" pitchFamily="34" charset="0"/>
                <a:ea typeface="Times New Roman" panose="02020603050405020304" pitchFamily="18" charset="0"/>
                <a:cs typeface="Times New Roman" panose="02020603050405020304" pitchFamily="18" charset="0"/>
              </a:rPr>
            </a:br>
            <a:r>
              <a:rPr lang="en-US" dirty="0">
                <a:solidFill>
                  <a:srgbClr val="C00000"/>
                </a:solidFill>
                <a:latin typeface="Ubuntu Light" panose="020B0304030602030204" pitchFamily="34" charset="0"/>
                <a:ea typeface="Times New Roman" panose="02020603050405020304" pitchFamily="18" charset="0"/>
                <a:cs typeface="Times New Roman" panose="02020603050405020304" pitchFamily="18" charset="0"/>
              </a:rPr>
              <a:t>………..</a:t>
            </a:r>
            <a:endParaRPr lang="bg-BG" dirty="0">
              <a:solidFill>
                <a:srgbClr val="C00000"/>
              </a:solidFill>
              <a:latin typeface="Ubuntu Light" panose="020B0304030602030204" pitchFamily="34" charset="0"/>
            </a:endParaRPr>
          </a:p>
        </p:txBody>
      </p:sp>
      <p:sp>
        <p:nvSpPr>
          <p:cNvPr id="13" name="Rectangle 12"/>
          <p:cNvSpPr/>
          <p:nvPr/>
        </p:nvSpPr>
        <p:spPr>
          <a:xfrm>
            <a:off x="126609" y="3624577"/>
            <a:ext cx="4874017" cy="705899"/>
          </a:xfrm>
          <a:prstGeom prst="rect">
            <a:avLst/>
          </a:prstGeom>
        </p:spPr>
        <p:txBody>
          <a:bodyPr wrap="square">
            <a:spAutoFit/>
          </a:bodyPr>
          <a:lstStyle/>
          <a:p>
            <a:pPr>
              <a:lnSpc>
                <a:spcPct val="114000"/>
              </a:lnSpc>
            </a:pPr>
            <a:r>
              <a:rPr lang="en-US" b="1" dirty="0">
                <a:solidFill>
                  <a:srgbClr val="C00000"/>
                </a:solidFill>
                <a:effectLst/>
                <a:latin typeface="Ubuntu" panose="020B0504030602030204" pitchFamily="34" charset="0"/>
                <a:ea typeface="Times New Roman" panose="02020603050405020304" pitchFamily="18" charset="0"/>
                <a:cs typeface="Times New Roman" panose="02020603050405020304" pitchFamily="18" charset="0"/>
              </a:rPr>
              <a:t>EUROPEAN MARKET</a:t>
            </a:r>
            <a:br>
              <a:rPr lang="en-US" dirty="0">
                <a:solidFill>
                  <a:srgbClr val="C00000"/>
                </a:solidFill>
                <a:effectLst/>
                <a:latin typeface="Ubuntu" panose="020B0504030602030204" pitchFamily="34" charset="0"/>
                <a:ea typeface="Times New Roman" panose="02020603050405020304" pitchFamily="18" charset="0"/>
                <a:cs typeface="Times New Roman" panose="02020603050405020304" pitchFamily="18" charset="0"/>
              </a:rPr>
            </a:br>
            <a:r>
              <a:rPr lang="en-US" dirty="0">
                <a:solidFill>
                  <a:srgbClr val="C00000"/>
                </a:solidFill>
                <a:latin typeface="Ubuntu" panose="020B0504030602030204" pitchFamily="34" charset="0"/>
                <a:ea typeface="Times New Roman" panose="02020603050405020304" pitchFamily="18" charset="0"/>
                <a:cs typeface="Times New Roman" panose="02020603050405020304" pitchFamily="18" charset="0"/>
              </a:rPr>
              <a:t>…………</a:t>
            </a:r>
            <a:endParaRPr lang="bg-BG" dirty="0">
              <a:solidFill>
                <a:srgbClr val="C00000"/>
              </a:solidFill>
              <a:latin typeface="Ubuntu Light" panose="020B0304030602030204" pitchFamily="34" charset="0"/>
            </a:endParaRPr>
          </a:p>
        </p:txBody>
      </p:sp>
      <p:sp>
        <p:nvSpPr>
          <p:cNvPr id="16" name="TextBox 15"/>
          <p:cNvSpPr txBox="1"/>
          <p:nvPr/>
        </p:nvSpPr>
        <p:spPr>
          <a:xfrm>
            <a:off x="6823482" y="553791"/>
            <a:ext cx="5061397" cy="646331"/>
          </a:xfrm>
          <a:prstGeom prst="rect">
            <a:avLst/>
          </a:prstGeom>
          <a:noFill/>
        </p:spPr>
        <p:txBody>
          <a:bodyPr wrap="square" rtlCol="0">
            <a:spAutoFit/>
          </a:bodyPr>
          <a:lstStyle/>
          <a:p>
            <a:pPr algn="ctr"/>
            <a:r>
              <a:rPr lang="en-US" sz="3600" b="1" dirty="0">
                <a:solidFill>
                  <a:srgbClr val="C00000"/>
                </a:solidFill>
                <a:latin typeface="+mj-lt"/>
              </a:rPr>
              <a:t>ADVANTAGES</a:t>
            </a:r>
            <a:endParaRPr lang="bg-BG" sz="3600" b="1" dirty="0">
              <a:solidFill>
                <a:srgbClr val="C00000"/>
              </a:solidFill>
              <a:latin typeface="+mj-lt"/>
            </a:endParaRPr>
          </a:p>
        </p:txBody>
      </p:sp>
      <p:sp>
        <p:nvSpPr>
          <p:cNvPr id="19" name="Rectangle 18"/>
          <p:cNvSpPr/>
          <p:nvPr/>
        </p:nvSpPr>
        <p:spPr>
          <a:xfrm>
            <a:off x="6527841" y="1456104"/>
            <a:ext cx="5217627" cy="2916439"/>
          </a:xfrm>
          <a:prstGeom prst="rect">
            <a:avLst/>
          </a:prstGeom>
        </p:spPr>
        <p:txBody>
          <a:bodyPr wrap="square">
            <a:spAutoFit/>
          </a:bodyPr>
          <a:lstStyle/>
          <a:p>
            <a:pPr>
              <a:lnSpc>
                <a:spcPct val="114000"/>
              </a:lnSpc>
            </a:pPr>
            <a:r>
              <a:rPr lang="en-US" b="1" dirty="0">
                <a:solidFill>
                  <a:srgbClr val="C00000"/>
                </a:solidFill>
                <a:effectLst/>
                <a:latin typeface="Ubuntu" panose="020B0504030602030204" pitchFamily="34" charset="0"/>
                <a:ea typeface="Times New Roman" panose="02020603050405020304" pitchFamily="18" charset="0"/>
                <a:cs typeface="Times New Roman" panose="02020603050405020304" pitchFamily="18" charset="0"/>
              </a:rPr>
              <a:t>ADVANTAGE 1</a:t>
            </a:r>
            <a:br>
              <a:rPr lang="en-US" dirty="0">
                <a:solidFill>
                  <a:srgbClr val="C00000"/>
                </a:solidFill>
                <a:effectLst/>
                <a:latin typeface="Ubuntu" panose="020B0504030602030204" pitchFamily="34" charset="0"/>
                <a:ea typeface="Times New Roman" panose="02020603050405020304" pitchFamily="18" charset="0"/>
                <a:cs typeface="Times New Roman" panose="02020603050405020304" pitchFamily="18" charset="0"/>
              </a:rPr>
            </a:br>
            <a:r>
              <a:rPr lang="en-US" dirty="0">
                <a:solidFill>
                  <a:srgbClr val="C00000"/>
                </a:solidFill>
                <a:latin typeface="Ubuntu Light" panose="020B0304030602030204" pitchFamily="34" charset="0"/>
                <a:ea typeface="Times New Roman" panose="02020603050405020304" pitchFamily="18" charset="0"/>
                <a:cs typeface="Times New Roman" panose="02020603050405020304" pitchFamily="18" charset="0"/>
              </a:rPr>
              <a:t>………….</a:t>
            </a:r>
          </a:p>
          <a:p>
            <a:pPr>
              <a:lnSpc>
                <a:spcPct val="114000"/>
              </a:lnSpc>
            </a:pPr>
            <a:endParaRPr lang="en-US" dirty="0">
              <a:solidFill>
                <a:srgbClr val="C00000"/>
              </a:solidFill>
              <a:latin typeface="Ubuntu Light" panose="020B0304030602030204" pitchFamily="34" charset="0"/>
              <a:cs typeface="Times New Roman" panose="02020603050405020304" pitchFamily="18" charset="0"/>
            </a:endParaRPr>
          </a:p>
          <a:p>
            <a:pPr>
              <a:lnSpc>
                <a:spcPct val="114000"/>
              </a:lnSpc>
            </a:pPr>
            <a:r>
              <a:rPr lang="en-US" b="1" dirty="0">
                <a:solidFill>
                  <a:srgbClr val="C00000"/>
                </a:solidFill>
                <a:latin typeface="Ubuntu" panose="020B0504030602030204" pitchFamily="34" charset="0"/>
                <a:ea typeface="Times New Roman" panose="02020603050405020304" pitchFamily="18" charset="0"/>
                <a:cs typeface="Times New Roman" panose="02020603050405020304" pitchFamily="18" charset="0"/>
              </a:rPr>
              <a:t>ADVANTAGE 2</a:t>
            </a:r>
            <a:br>
              <a:rPr lang="en-US" dirty="0">
                <a:solidFill>
                  <a:srgbClr val="C00000"/>
                </a:solidFill>
                <a:latin typeface="Ubuntu" panose="020B0504030602030204" pitchFamily="34" charset="0"/>
                <a:ea typeface="Times New Roman" panose="02020603050405020304" pitchFamily="18" charset="0"/>
                <a:cs typeface="Times New Roman" panose="02020603050405020304" pitchFamily="18" charset="0"/>
              </a:rPr>
            </a:br>
            <a:r>
              <a:rPr lang="en-US" dirty="0">
                <a:solidFill>
                  <a:srgbClr val="C00000"/>
                </a:solidFill>
                <a:latin typeface="Ubuntu Light" panose="020B0304030602030204" pitchFamily="34" charset="0"/>
                <a:ea typeface="Times New Roman" panose="02020603050405020304" pitchFamily="18" charset="0"/>
                <a:cs typeface="Times New Roman" panose="02020603050405020304" pitchFamily="18" charset="0"/>
              </a:rPr>
              <a:t>………….</a:t>
            </a:r>
            <a:endParaRPr lang="bg-BG" dirty="0">
              <a:solidFill>
                <a:srgbClr val="C00000"/>
              </a:solidFill>
              <a:latin typeface="Ubuntu Light" panose="020B0304030602030204" pitchFamily="34" charset="0"/>
            </a:endParaRPr>
          </a:p>
          <a:p>
            <a:pPr>
              <a:lnSpc>
                <a:spcPct val="114000"/>
              </a:lnSpc>
            </a:pPr>
            <a:endParaRPr lang="en-AU" dirty="0">
              <a:solidFill>
                <a:srgbClr val="C00000"/>
              </a:solidFill>
              <a:latin typeface="Ubuntu Light" panose="020B0304030602030204" pitchFamily="34" charset="0"/>
            </a:endParaRPr>
          </a:p>
          <a:p>
            <a:pPr>
              <a:lnSpc>
                <a:spcPct val="114000"/>
              </a:lnSpc>
            </a:pPr>
            <a:r>
              <a:rPr lang="en-US" b="1" dirty="0">
                <a:solidFill>
                  <a:srgbClr val="C00000"/>
                </a:solidFill>
                <a:latin typeface="Ubuntu" panose="020B0504030602030204" pitchFamily="34" charset="0"/>
                <a:ea typeface="Times New Roman" panose="02020603050405020304" pitchFamily="18" charset="0"/>
                <a:cs typeface="Times New Roman" panose="02020603050405020304" pitchFamily="18" charset="0"/>
              </a:rPr>
              <a:t>ADVANTAGE 3</a:t>
            </a:r>
            <a:br>
              <a:rPr lang="en-US" dirty="0">
                <a:solidFill>
                  <a:srgbClr val="C00000"/>
                </a:solidFill>
                <a:latin typeface="Ubuntu" panose="020B0504030602030204" pitchFamily="34" charset="0"/>
                <a:ea typeface="Times New Roman" panose="02020603050405020304" pitchFamily="18" charset="0"/>
                <a:cs typeface="Times New Roman" panose="02020603050405020304" pitchFamily="18" charset="0"/>
              </a:rPr>
            </a:br>
            <a:r>
              <a:rPr lang="en-US" dirty="0">
                <a:solidFill>
                  <a:srgbClr val="C00000"/>
                </a:solidFill>
                <a:latin typeface="Ubuntu Light" panose="020B0304030602030204" pitchFamily="34" charset="0"/>
                <a:ea typeface="Times New Roman" panose="02020603050405020304" pitchFamily="18" charset="0"/>
                <a:cs typeface="Times New Roman" panose="02020603050405020304" pitchFamily="18" charset="0"/>
              </a:rPr>
              <a:t>………….</a:t>
            </a:r>
            <a:endParaRPr lang="bg-BG" dirty="0">
              <a:solidFill>
                <a:srgbClr val="C00000"/>
              </a:solidFill>
              <a:latin typeface="Ubuntu Light" panose="020B0304030602030204" pitchFamily="34" charset="0"/>
            </a:endParaRPr>
          </a:p>
          <a:p>
            <a:pPr>
              <a:lnSpc>
                <a:spcPct val="114000"/>
              </a:lnSpc>
            </a:pPr>
            <a:endParaRPr lang="bg-BG" dirty="0">
              <a:solidFill>
                <a:srgbClr val="C00000"/>
              </a:solidFill>
              <a:latin typeface="Ubuntu Light" panose="020B0304030602030204" pitchFamily="34" charset="0"/>
            </a:endParaRPr>
          </a:p>
        </p:txBody>
      </p:sp>
    </p:spTree>
    <p:extLst>
      <p:ext uri="{BB962C8B-B14F-4D97-AF65-F5344CB8AC3E}">
        <p14:creationId xmlns:p14="http://schemas.microsoft.com/office/powerpoint/2010/main" val="14425021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239976" y="450761"/>
            <a:ext cx="5712049" cy="646331"/>
          </a:xfrm>
          <a:prstGeom prst="rect">
            <a:avLst/>
          </a:prstGeom>
          <a:noFill/>
        </p:spPr>
        <p:txBody>
          <a:bodyPr wrap="square" rtlCol="0">
            <a:spAutoFit/>
          </a:bodyPr>
          <a:lstStyle/>
          <a:p>
            <a:pPr algn="ctr"/>
            <a:r>
              <a:rPr lang="en-US" sz="3600" b="1" dirty="0">
                <a:solidFill>
                  <a:srgbClr val="C00000"/>
                </a:solidFill>
                <a:latin typeface="+mj-lt"/>
              </a:rPr>
              <a:t>TRACTION</a:t>
            </a:r>
            <a:endParaRPr lang="bg-BG" sz="3600" b="1" dirty="0">
              <a:solidFill>
                <a:srgbClr val="C00000"/>
              </a:solidFill>
              <a:latin typeface="+mj-lt"/>
            </a:endParaRPr>
          </a:p>
        </p:txBody>
      </p:sp>
      <p:sp>
        <p:nvSpPr>
          <p:cNvPr id="14" name="TextBox 13"/>
          <p:cNvSpPr txBox="1"/>
          <p:nvPr/>
        </p:nvSpPr>
        <p:spPr>
          <a:xfrm>
            <a:off x="1638601" y="2436554"/>
            <a:ext cx="2820474" cy="1384995"/>
          </a:xfrm>
          <a:prstGeom prst="rect">
            <a:avLst/>
          </a:prstGeom>
          <a:noFill/>
        </p:spPr>
        <p:txBody>
          <a:bodyPr wrap="square" rtlCol="0">
            <a:spAutoFit/>
          </a:bodyPr>
          <a:lstStyle/>
          <a:p>
            <a:pPr lvl="0" algn="ctr"/>
            <a:r>
              <a:rPr lang="en-US" sz="4800" b="1" dirty="0">
                <a:solidFill>
                  <a:srgbClr val="C00000"/>
                </a:solidFill>
                <a:latin typeface="Ubuntu"/>
              </a:rPr>
              <a:t>MVP</a:t>
            </a:r>
          </a:p>
          <a:p>
            <a:pPr lvl="0" algn="ctr"/>
            <a:r>
              <a:rPr lang="en-US" dirty="0">
                <a:solidFill>
                  <a:srgbClr val="C00000"/>
                </a:solidFill>
              </a:rPr>
              <a:t>Functional</a:t>
            </a:r>
            <a:br>
              <a:rPr lang="en-US" dirty="0">
                <a:solidFill>
                  <a:srgbClr val="C00000"/>
                </a:solidFill>
              </a:rPr>
            </a:br>
            <a:r>
              <a:rPr lang="en-US" dirty="0">
                <a:solidFill>
                  <a:srgbClr val="C00000"/>
                </a:solidFill>
              </a:rPr>
              <a:t> prototype</a:t>
            </a:r>
            <a:endParaRPr lang="bg-BG" b="1" dirty="0">
              <a:solidFill>
                <a:srgbClr val="C00000"/>
              </a:solidFill>
              <a:latin typeface="+mj-lt"/>
            </a:endParaRPr>
          </a:p>
        </p:txBody>
      </p:sp>
      <p:sp>
        <p:nvSpPr>
          <p:cNvPr id="21" name="TextBox 20"/>
          <p:cNvSpPr txBox="1"/>
          <p:nvPr/>
        </p:nvSpPr>
        <p:spPr>
          <a:xfrm>
            <a:off x="4459075" y="2459504"/>
            <a:ext cx="2820474" cy="1107996"/>
          </a:xfrm>
          <a:prstGeom prst="rect">
            <a:avLst/>
          </a:prstGeom>
          <a:noFill/>
        </p:spPr>
        <p:txBody>
          <a:bodyPr wrap="square" rtlCol="0">
            <a:spAutoFit/>
          </a:bodyPr>
          <a:lstStyle/>
          <a:p>
            <a:pPr lvl="0" algn="ctr"/>
            <a:r>
              <a:rPr lang="en-US" sz="4800" b="1" dirty="0">
                <a:solidFill>
                  <a:srgbClr val="C00000"/>
                </a:solidFill>
                <a:latin typeface="Ubuntu"/>
              </a:rPr>
              <a:t>PILOT</a:t>
            </a:r>
          </a:p>
          <a:p>
            <a:pPr lvl="0" algn="ctr"/>
            <a:endParaRPr lang="bg-BG" b="1" dirty="0">
              <a:solidFill>
                <a:srgbClr val="C00000"/>
              </a:solidFill>
              <a:latin typeface="+mj-lt"/>
            </a:endParaRPr>
          </a:p>
        </p:txBody>
      </p:sp>
      <p:sp>
        <p:nvSpPr>
          <p:cNvPr id="22" name="TextBox 21"/>
          <p:cNvSpPr txBox="1"/>
          <p:nvPr/>
        </p:nvSpPr>
        <p:spPr>
          <a:xfrm>
            <a:off x="7561787" y="2459504"/>
            <a:ext cx="3273850" cy="1661993"/>
          </a:xfrm>
          <a:prstGeom prst="rect">
            <a:avLst/>
          </a:prstGeom>
          <a:noFill/>
        </p:spPr>
        <p:txBody>
          <a:bodyPr wrap="square" rtlCol="0">
            <a:spAutoFit/>
          </a:bodyPr>
          <a:lstStyle/>
          <a:p>
            <a:pPr lvl="0" algn="ctr"/>
            <a:r>
              <a:rPr lang="en-US" sz="4800" b="1" dirty="0">
                <a:solidFill>
                  <a:srgbClr val="C00000"/>
                </a:solidFill>
                <a:latin typeface="Ubuntu"/>
              </a:rPr>
              <a:t>XXXXX+</a:t>
            </a:r>
          </a:p>
          <a:p>
            <a:pPr algn="ctr"/>
            <a:r>
              <a:rPr lang="en-US" dirty="0">
                <a:solidFill>
                  <a:srgbClr val="C00000"/>
                </a:solidFill>
                <a:ea typeface="Calibri" panose="020F0502020204030204" pitchFamily="34" charset="0"/>
                <a:cs typeface="Times New Roman" panose="02020603050405020304" pitchFamily="18" charset="0"/>
              </a:rPr>
              <a:t>Number of </a:t>
            </a:r>
            <a:r>
              <a:rPr lang="en-AU" dirty="0">
                <a:solidFill>
                  <a:srgbClr val="C00000"/>
                </a:solidFill>
                <a:ea typeface="Calibri" panose="020F0502020204030204" pitchFamily="34" charset="0"/>
                <a:cs typeface="Times New Roman" panose="02020603050405020304" pitchFamily="18" charset="0"/>
              </a:rPr>
              <a:t>users/devices/installs, etc.</a:t>
            </a:r>
            <a:endParaRPr lang="bg-BG" dirty="0">
              <a:solidFill>
                <a:srgbClr val="C00000"/>
              </a:solidFill>
              <a:ea typeface="Calibri" panose="020F0502020204030204" pitchFamily="34" charset="0"/>
              <a:cs typeface="Times New Roman" panose="02020603050405020304" pitchFamily="18" charset="0"/>
            </a:endParaRPr>
          </a:p>
          <a:p>
            <a:pPr lvl="0" algn="ctr"/>
            <a:endParaRPr lang="bg-BG" b="1" dirty="0">
              <a:solidFill>
                <a:srgbClr val="C00000"/>
              </a:solidFill>
              <a:latin typeface="+mj-lt"/>
            </a:endParaRPr>
          </a:p>
        </p:txBody>
      </p:sp>
    </p:spTree>
    <p:extLst>
      <p:ext uri="{BB962C8B-B14F-4D97-AF65-F5344CB8AC3E}">
        <p14:creationId xmlns:p14="http://schemas.microsoft.com/office/powerpoint/2010/main" val="39507625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26330" y="450761"/>
            <a:ext cx="5300370" cy="646331"/>
          </a:xfrm>
          <a:prstGeom prst="rect">
            <a:avLst/>
          </a:prstGeom>
          <a:noFill/>
        </p:spPr>
        <p:txBody>
          <a:bodyPr wrap="square" rtlCol="0">
            <a:spAutoFit/>
          </a:bodyPr>
          <a:lstStyle/>
          <a:p>
            <a:pPr algn="ctr"/>
            <a:r>
              <a:rPr lang="en-US" sz="3600" b="1" dirty="0">
                <a:solidFill>
                  <a:srgbClr val="C00000"/>
                </a:solidFill>
                <a:latin typeface="+mj-lt"/>
              </a:rPr>
              <a:t>PIPELINE</a:t>
            </a:r>
            <a:endParaRPr lang="bg-BG" sz="3600" b="1" dirty="0">
              <a:solidFill>
                <a:srgbClr val="C00000"/>
              </a:solidFill>
              <a:latin typeface="+mj-lt"/>
            </a:endParaRPr>
          </a:p>
        </p:txBody>
      </p:sp>
      <p:graphicFrame>
        <p:nvGraphicFramePr>
          <p:cNvPr id="2" name="Table 1"/>
          <p:cNvGraphicFramePr>
            <a:graphicFrameLocks noGrp="1"/>
          </p:cNvGraphicFramePr>
          <p:nvPr>
            <p:extLst>
              <p:ext uri="{D42A27DB-BD31-4B8C-83A1-F6EECF244321}">
                <p14:modId xmlns:p14="http://schemas.microsoft.com/office/powerpoint/2010/main" val="34330265"/>
              </p:ext>
            </p:extLst>
          </p:nvPr>
        </p:nvGraphicFramePr>
        <p:xfrm>
          <a:off x="1926113" y="2400300"/>
          <a:ext cx="8339775" cy="1844675"/>
        </p:xfrm>
        <a:graphic>
          <a:graphicData uri="http://schemas.openxmlformats.org/drawingml/2006/table">
            <a:tbl>
              <a:tblPr firstRow="1" firstCol="1" bandRow="1"/>
              <a:tblGrid>
                <a:gridCol w="2779311">
                  <a:extLst>
                    <a:ext uri="{9D8B030D-6E8A-4147-A177-3AD203B41FA5}">
                      <a16:colId xmlns:a16="http://schemas.microsoft.com/office/drawing/2014/main" val="20000"/>
                    </a:ext>
                  </a:extLst>
                </a:gridCol>
                <a:gridCol w="2780232">
                  <a:extLst>
                    <a:ext uri="{9D8B030D-6E8A-4147-A177-3AD203B41FA5}">
                      <a16:colId xmlns:a16="http://schemas.microsoft.com/office/drawing/2014/main" val="20001"/>
                    </a:ext>
                  </a:extLst>
                </a:gridCol>
                <a:gridCol w="2780232">
                  <a:extLst>
                    <a:ext uri="{9D8B030D-6E8A-4147-A177-3AD203B41FA5}">
                      <a16:colId xmlns:a16="http://schemas.microsoft.com/office/drawing/2014/main" val="20002"/>
                    </a:ext>
                  </a:extLst>
                </a:gridCol>
              </a:tblGrid>
              <a:tr h="273050">
                <a:tc>
                  <a:txBody>
                    <a:bodyPr/>
                    <a:lstStyle/>
                    <a:p>
                      <a:pPr algn="ctr">
                        <a:lnSpc>
                          <a:spcPct val="150000"/>
                        </a:lnSpc>
                        <a:spcAft>
                          <a:spcPts val="0"/>
                        </a:spcAft>
                      </a:pPr>
                      <a:r>
                        <a:rPr lang="en-US" sz="1800" b="1" dirty="0">
                          <a:solidFill>
                            <a:srgbClr val="C00000"/>
                          </a:solidFill>
                          <a:effectLst/>
                          <a:latin typeface="+mj-lt"/>
                          <a:ea typeface="Calibri" panose="020F0502020204030204" pitchFamily="34" charset="0"/>
                          <a:cs typeface="Times New Roman" panose="02020603050405020304" pitchFamily="18" charset="0"/>
                        </a:rPr>
                        <a:t>Company</a:t>
                      </a:r>
                      <a:endParaRPr lang="bg-BG" sz="1800" dirty="0">
                        <a:solidFill>
                          <a:srgbClr val="C00000"/>
                        </a:solidFill>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a:lnSpc>
                          <a:spcPct val="150000"/>
                        </a:lnSpc>
                        <a:spcAft>
                          <a:spcPts val="0"/>
                        </a:spcAft>
                      </a:pPr>
                      <a:r>
                        <a:rPr lang="en-US" sz="1800" b="1" dirty="0">
                          <a:solidFill>
                            <a:srgbClr val="C00000"/>
                          </a:solidFill>
                          <a:effectLst/>
                          <a:latin typeface="+mj-lt"/>
                          <a:ea typeface="Calibri" panose="020F0502020204030204" pitchFamily="34" charset="0"/>
                          <a:cs typeface="Times New Roman" panose="02020603050405020304" pitchFamily="18" charset="0"/>
                        </a:rPr>
                        <a:t>Pick a Metric</a:t>
                      </a:r>
                      <a:endParaRPr lang="bg-BG" sz="1800" dirty="0">
                        <a:solidFill>
                          <a:srgbClr val="C00000"/>
                        </a:solidFill>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a:lnSpc>
                          <a:spcPct val="150000"/>
                        </a:lnSpc>
                        <a:spcAft>
                          <a:spcPts val="0"/>
                        </a:spcAft>
                      </a:pPr>
                      <a:r>
                        <a:rPr lang="en-US" sz="1800" b="1" dirty="0">
                          <a:solidFill>
                            <a:srgbClr val="C00000"/>
                          </a:solidFill>
                          <a:effectLst/>
                          <a:latin typeface="+mj-lt"/>
                          <a:ea typeface="Calibri" panose="020F0502020204030204" pitchFamily="34" charset="0"/>
                          <a:cs typeface="Times New Roman" panose="02020603050405020304" pitchFamily="18" charset="0"/>
                        </a:rPr>
                        <a:t>Status</a:t>
                      </a:r>
                      <a:endParaRPr lang="bg-BG" sz="1800" dirty="0">
                        <a:solidFill>
                          <a:srgbClr val="C00000"/>
                        </a:solidFill>
                        <a:effectLst/>
                        <a:latin typeface="+mj-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10000"/>
                  </a:ext>
                </a:extLst>
              </a:tr>
              <a:tr h="0">
                <a:tc>
                  <a:txBody>
                    <a:bodyPr/>
                    <a:lstStyle/>
                    <a:p>
                      <a:pPr>
                        <a:lnSpc>
                          <a:spcPct val="150000"/>
                        </a:lnSpc>
                        <a:spcAft>
                          <a:spcPts val="0"/>
                        </a:spcAft>
                      </a:pPr>
                      <a:r>
                        <a:rPr lang="en-US" sz="1800" dirty="0">
                          <a:solidFill>
                            <a:srgbClr val="C00000"/>
                          </a:solidFill>
                          <a:effectLst/>
                          <a:latin typeface="+mn-lt"/>
                          <a:ea typeface="Calibri" panose="020F0502020204030204" pitchFamily="34" charset="0"/>
                          <a:cs typeface="Times New Roman" panose="02020603050405020304" pitchFamily="18" charset="0"/>
                        </a:rPr>
                        <a:t>Client 1</a:t>
                      </a:r>
                      <a:endParaRPr lang="bg-BG" sz="1800" dirty="0">
                        <a:solidFill>
                          <a:srgbClr val="C00000"/>
                        </a:solidFill>
                        <a:effectLst/>
                        <a:latin typeface="+mn-lt"/>
                        <a:ea typeface="Calibri" panose="020F0502020204030204" pitchFamily="34" charset="0"/>
                        <a:cs typeface="Times New Roman" panose="02020603050405020304" pitchFamily="18" charset="0"/>
                      </a:endParaRPr>
                    </a:p>
                  </a:txBody>
                  <a:tcPr marL="68580" marR="68580" marT="0" marB="0" anchor="b">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tcPr>
                </a:tc>
                <a:tc>
                  <a:txBody>
                    <a:bodyPr/>
                    <a:lstStyle/>
                    <a:p>
                      <a:pPr>
                        <a:lnSpc>
                          <a:spcPct val="150000"/>
                        </a:lnSpc>
                        <a:spcAft>
                          <a:spcPts val="0"/>
                        </a:spcAft>
                      </a:pPr>
                      <a:r>
                        <a:rPr lang="en-US" sz="1800">
                          <a:solidFill>
                            <a:srgbClr val="C00000"/>
                          </a:solidFill>
                          <a:effectLst/>
                          <a:latin typeface="+mn-lt"/>
                          <a:ea typeface="Calibri" panose="020F0502020204030204" pitchFamily="34" charset="0"/>
                          <a:cs typeface="Times New Roman" panose="02020603050405020304" pitchFamily="18" charset="0"/>
                        </a:rPr>
                        <a:t>38</a:t>
                      </a:r>
                      <a:endParaRPr lang="bg-BG" sz="1800">
                        <a:solidFill>
                          <a:srgbClr val="C00000"/>
                        </a:solidFill>
                        <a:effectLst/>
                        <a:latin typeface="+mn-lt"/>
                        <a:ea typeface="Calibri" panose="020F0502020204030204" pitchFamily="34" charset="0"/>
                        <a:cs typeface="Times New Roman" panose="02020603050405020304" pitchFamily="18" charset="0"/>
                      </a:endParaRPr>
                    </a:p>
                  </a:txBody>
                  <a:tcPr marL="68580" marR="68580" marT="0" marB="0" anchor="b">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tcPr>
                </a:tc>
                <a:tc>
                  <a:txBody>
                    <a:bodyPr/>
                    <a:lstStyle/>
                    <a:p>
                      <a:pPr>
                        <a:lnSpc>
                          <a:spcPct val="150000"/>
                        </a:lnSpc>
                        <a:spcAft>
                          <a:spcPts val="0"/>
                        </a:spcAft>
                      </a:pPr>
                      <a:r>
                        <a:rPr lang="en-US" sz="1800" dirty="0">
                          <a:solidFill>
                            <a:srgbClr val="C00000"/>
                          </a:solidFill>
                          <a:effectLst/>
                          <a:latin typeface="+mn-lt"/>
                          <a:ea typeface="Calibri" panose="020F0502020204030204" pitchFamily="34" charset="0"/>
                          <a:cs typeface="Times New Roman" panose="02020603050405020304" pitchFamily="18" charset="0"/>
                        </a:rPr>
                        <a:t>Paying</a:t>
                      </a:r>
                      <a:endParaRPr lang="bg-BG" sz="1800" dirty="0">
                        <a:solidFill>
                          <a:srgbClr val="C00000"/>
                        </a:solidFill>
                        <a:effectLst/>
                        <a:latin typeface="+mn-lt"/>
                        <a:ea typeface="Calibri" panose="020F0502020204030204" pitchFamily="34" charset="0"/>
                        <a:cs typeface="Times New Roman" panose="02020603050405020304" pitchFamily="18" charset="0"/>
                      </a:endParaRPr>
                    </a:p>
                  </a:txBody>
                  <a:tcPr marL="68580" marR="68580" marT="0" marB="0" anchor="b">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a:lnSpc>
                          <a:spcPct val="150000"/>
                        </a:lnSpc>
                        <a:spcAft>
                          <a:spcPts val="0"/>
                        </a:spcAft>
                      </a:pPr>
                      <a:r>
                        <a:rPr lang="en-US" sz="1800" dirty="0">
                          <a:solidFill>
                            <a:srgbClr val="C00000"/>
                          </a:solidFill>
                          <a:effectLst/>
                          <a:latin typeface="+mn-lt"/>
                          <a:ea typeface="Calibri" panose="020F0502020204030204" pitchFamily="34" charset="0"/>
                          <a:cs typeface="Times New Roman" panose="02020603050405020304" pitchFamily="18" charset="0"/>
                        </a:rPr>
                        <a:t>Client 2</a:t>
                      </a:r>
                      <a:endParaRPr lang="bg-BG" sz="1800" dirty="0">
                        <a:solidFill>
                          <a:srgbClr val="C00000"/>
                        </a:solidFill>
                        <a:effectLst/>
                        <a:latin typeface="+mn-lt"/>
                        <a:ea typeface="Calibri" panose="020F0502020204030204" pitchFamily="34" charset="0"/>
                        <a:cs typeface="Times New Roman" panose="02020603050405020304" pitchFamily="18" charset="0"/>
                      </a:endParaRPr>
                    </a:p>
                  </a:txBody>
                  <a:tcPr marL="68580" marR="68580" marT="0" marB="0" anchor="b">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tcPr>
                </a:tc>
                <a:tc>
                  <a:txBody>
                    <a:bodyPr/>
                    <a:lstStyle/>
                    <a:p>
                      <a:pPr>
                        <a:lnSpc>
                          <a:spcPct val="150000"/>
                        </a:lnSpc>
                        <a:spcAft>
                          <a:spcPts val="0"/>
                        </a:spcAft>
                      </a:pPr>
                      <a:r>
                        <a:rPr lang="en-US" sz="1800">
                          <a:solidFill>
                            <a:srgbClr val="C00000"/>
                          </a:solidFill>
                          <a:effectLst/>
                          <a:latin typeface="+mn-lt"/>
                          <a:ea typeface="Calibri" panose="020F0502020204030204" pitchFamily="34" charset="0"/>
                          <a:cs typeface="Times New Roman" panose="02020603050405020304" pitchFamily="18" charset="0"/>
                        </a:rPr>
                        <a:t>28</a:t>
                      </a:r>
                      <a:endParaRPr lang="bg-BG" sz="1800">
                        <a:solidFill>
                          <a:srgbClr val="C00000"/>
                        </a:solidFill>
                        <a:effectLst/>
                        <a:latin typeface="+mn-lt"/>
                        <a:ea typeface="Calibri" panose="020F0502020204030204" pitchFamily="34" charset="0"/>
                        <a:cs typeface="Times New Roman" panose="02020603050405020304" pitchFamily="18" charset="0"/>
                      </a:endParaRPr>
                    </a:p>
                  </a:txBody>
                  <a:tcPr marL="68580" marR="68580" marT="0" marB="0" anchor="b">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tcPr>
                </a:tc>
                <a:tc>
                  <a:txBody>
                    <a:bodyPr/>
                    <a:lstStyle/>
                    <a:p>
                      <a:pPr>
                        <a:lnSpc>
                          <a:spcPct val="150000"/>
                        </a:lnSpc>
                        <a:spcAft>
                          <a:spcPts val="0"/>
                        </a:spcAft>
                      </a:pPr>
                      <a:r>
                        <a:rPr lang="en-US" sz="1800" dirty="0">
                          <a:solidFill>
                            <a:srgbClr val="C00000"/>
                          </a:solidFill>
                          <a:effectLst/>
                          <a:latin typeface="+mn-lt"/>
                          <a:ea typeface="Calibri" panose="020F0502020204030204" pitchFamily="34" charset="0"/>
                          <a:cs typeface="Times New Roman" panose="02020603050405020304" pitchFamily="18" charset="0"/>
                        </a:rPr>
                        <a:t>In talks</a:t>
                      </a:r>
                      <a:endParaRPr lang="bg-BG" sz="1800" dirty="0">
                        <a:solidFill>
                          <a:srgbClr val="C00000"/>
                        </a:solidFill>
                        <a:effectLst/>
                        <a:latin typeface="+mn-lt"/>
                        <a:ea typeface="Calibri" panose="020F0502020204030204" pitchFamily="34" charset="0"/>
                        <a:cs typeface="Times New Roman" panose="02020603050405020304" pitchFamily="18" charset="0"/>
                      </a:endParaRPr>
                    </a:p>
                  </a:txBody>
                  <a:tcPr marL="68580" marR="68580" marT="0" marB="0" anchor="b">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a:lnSpc>
                          <a:spcPct val="150000"/>
                        </a:lnSpc>
                        <a:spcAft>
                          <a:spcPts val="0"/>
                        </a:spcAft>
                      </a:pPr>
                      <a:r>
                        <a:rPr lang="en-US" sz="1800" dirty="0">
                          <a:solidFill>
                            <a:srgbClr val="C00000"/>
                          </a:solidFill>
                          <a:effectLst/>
                          <a:latin typeface="+mn-lt"/>
                          <a:ea typeface="Calibri" panose="020F0502020204030204" pitchFamily="34" charset="0"/>
                          <a:cs typeface="Times New Roman" panose="02020603050405020304" pitchFamily="18" charset="0"/>
                        </a:rPr>
                        <a:t>Client 3</a:t>
                      </a:r>
                      <a:endParaRPr lang="bg-BG" sz="1800" dirty="0">
                        <a:solidFill>
                          <a:srgbClr val="C00000"/>
                        </a:solidFill>
                        <a:effectLst/>
                        <a:latin typeface="+mn-lt"/>
                        <a:ea typeface="Calibri" panose="020F0502020204030204" pitchFamily="34" charset="0"/>
                        <a:cs typeface="Times New Roman" panose="02020603050405020304" pitchFamily="18" charset="0"/>
                      </a:endParaRPr>
                    </a:p>
                  </a:txBody>
                  <a:tcPr marL="68580" marR="68580" marT="0" marB="0" anchor="b">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tcPr>
                </a:tc>
                <a:tc>
                  <a:txBody>
                    <a:bodyPr/>
                    <a:lstStyle/>
                    <a:p>
                      <a:pPr>
                        <a:lnSpc>
                          <a:spcPct val="150000"/>
                        </a:lnSpc>
                        <a:spcAft>
                          <a:spcPts val="0"/>
                        </a:spcAft>
                      </a:pPr>
                      <a:r>
                        <a:rPr lang="en-US" sz="1800">
                          <a:solidFill>
                            <a:srgbClr val="C00000"/>
                          </a:solidFill>
                          <a:effectLst/>
                          <a:latin typeface="+mn-lt"/>
                          <a:ea typeface="Calibri" panose="020F0502020204030204" pitchFamily="34" charset="0"/>
                          <a:cs typeface="Times New Roman" panose="02020603050405020304" pitchFamily="18" charset="0"/>
                        </a:rPr>
                        <a:t>20</a:t>
                      </a:r>
                      <a:endParaRPr lang="bg-BG" sz="1800">
                        <a:solidFill>
                          <a:srgbClr val="C00000"/>
                        </a:solidFill>
                        <a:effectLst/>
                        <a:latin typeface="+mn-lt"/>
                        <a:ea typeface="Calibri" panose="020F0502020204030204" pitchFamily="34" charset="0"/>
                        <a:cs typeface="Times New Roman" panose="02020603050405020304" pitchFamily="18" charset="0"/>
                      </a:endParaRPr>
                    </a:p>
                  </a:txBody>
                  <a:tcPr marL="68580" marR="68580" marT="0" marB="0" anchor="b">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tcPr>
                </a:tc>
                <a:tc>
                  <a:txBody>
                    <a:bodyPr/>
                    <a:lstStyle/>
                    <a:p>
                      <a:pPr>
                        <a:lnSpc>
                          <a:spcPct val="150000"/>
                        </a:lnSpc>
                        <a:spcAft>
                          <a:spcPts val="0"/>
                        </a:spcAft>
                      </a:pPr>
                      <a:r>
                        <a:rPr lang="en-US" sz="1800" dirty="0">
                          <a:solidFill>
                            <a:srgbClr val="C00000"/>
                          </a:solidFill>
                          <a:effectLst/>
                          <a:latin typeface="+mn-lt"/>
                          <a:ea typeface="Calibri" panose="020F0502020204030204" pitchFamily="34" charset="0"/>
                          <a:cs typeface="Times New Roman" panose="02020603050405020304" pitchFamily="18" charset="0"/>
                        </a:rPr>
                        <a:t>In talks</a:t>
                      </a:r>
                      <a:endParaRPr lang="bg-BG" sz="1800" dirty="0">
                        <a:solidFill>
                          <a:srgbClr val="C00000"/>
                        </a:solidFill>
                        <a:effectLst/>
                        <a:latin typeface="+mn-lt"/>
                        <a:ea typeface="Calibri" panose="020F0502020204030204" pitchFamily="34" charset="0"/>
                        <a:cs typeface="Times New Roman" panose="02020603050405020304" pitchFamily="18" charset="0"/>
                      </a:endParaRPr>
                    </a:p>
                  </a:txBody>
                  <a:tcPr marL="68580" marR="68580" marT="0" marB="0" anchor="b">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a:lnSpc>
                          <a:spcPct val="150000"/>
                        </a:lnSpc>
                        <a:spcAft>
                          <a:spcPts val="0"/>
                        </a:spcAft>
                      </a:pPr>
                      <a:r>
                        <a:rPr lang="en-US" sz="1800" dirty="0">
                          <a:solidFill>
                            <a:srgbClr val="C00000"/>
                          </a:solidFill>
                          <a:effectLst/>
                          <a:latin typeface="+mn-lt"/>
                          <a:ea typeface="Calibri" panose="020F0502020204030204" pitchFamily="34" charset="0"/>
                          <a:cs typeface="Times New Roman" panose="02020603050405020304" pitchFamily="18" charset="0"/>
                        </a:rPr>
                        <a:t>Client 4</a:t>
                      </a:r>
                      <a:endParaRPr lang="bg-BG" sz="1800" dirty="0">
                        <a:solidFill>
                          <a:srgbClr val="C00000"/>
                        </a:solidFill>
                        <a:effectLst/>
                        <a:latin typeface="+mn-lt"/>
                        <a:ea typeface="Calibri" panose="020F0502020204030204" pitchFamily="34" charset="0"/>
                        <a:cs typeface="Times New Roman" panose="02020603050405020304" pitchFamily="18" charset="0"/>
                      </a:endParaRPr>
                    </a:p>
                  </a:txBody>
                  <a:tcPr marL="68580" marR="68580" marT="0" marB="0" anchor="b">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tcPr>
                </a:tc>
                <a:tc>
                  <a:txBody>
                    <a:bodyPr/>
                    <a:lstStyle/>
                    <a:p>
                      <a:pPr>
                        <a:lnSpc>
                          <a:spcPct val="150000"/>
                        </a:lnSpc>
                        <a:spcAft>
                          <a:spcPts val="0"/>
                        </a:spcAft>
                      </a:pPr>
                      <a:r>
                        <a:rPr lang="en-US" sz="1800">
                          <a:solidFill>
                            <a:srgbClr val="C00000"/>
                          </a:solidFill>
                          <a:effectLst/>
                          <a:latin typeface="+mn-lt"/>
                          <a:ea typeface="Calibri" panose="020F0502020204030204" pitchFamily="34" charset="0"/>
                          <a:cs typeface="Times New Roman" panose="02020603050405020304" pitchFamily="18" charset="0"/>
                        </a:rPr>
                        <a:t>400+</a:t>
                      </a:r>
                      <a:endParaRPr lang="bg-BG" sz="1800">
                        <a:solidFill>
                          <a:srgbClr val="C00000"/>
                        </a:solidFill>
                        <a:effectLst/>
                        <a:latin typeface="+mn-lt"/>
                        <a:ea typeface="Calibri" panose="020F0502020204030204" pitchFamily="34" charset="0"/>
                        <a:cs typeface="Times New Roman" panose="02020603050405020304" pitchFamily="18" charset="0"/>
                      </a:endParaRPr>
                    </a:p>
                  </a:txBody>
                  <a:tcPr marL="68580" marR="68580" marT="0" marB="0" anchor="b">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tcPr>
                </a:tc>
                <a:tc>
                  <a:txBody>
                    <a:bodyPr/>
                    <a:lstStyle/>
                    <a:p>
                      <a:pPr>
                        <a:lnSpc>
                          <a:spcPct val="150000"/>
                        </a:lnSpc>
                        <a:spcAft>
                          <a:spcPts val="0"/>
                        </a:spcAft>
                      </a:pPr>
                      <a:r>
                        <a:rPr lang="en-US" sz="1800" dirty="0">
                          <a:solidFill>
                            <a:srgbClr val="C00000"/>
                          </a:solidFill>
                          <a:effectLst/>
                          <a:latin typeface="+mn-lt"/>
                          <a:ea typeface="Calibri" panose="020F0502020204030204" pitchFamily="34" charset="0"/>
                          <a:cs typeface="Times New Roman" panose="02020603050405020304" pitchFamily="18" charset="0"/>
                        </a:rPr>
                        <a:t>In talks</a:t>
                      </a:r>
                      <a:endParaRPr lang="bg-BG" sz="1800" dirty="0">
                        <a:solidFill>
                          <a:srgbClr val="C00000"/>
                        </a:solidFill>
                        <a:effectLst/>
                        <a:latin typeface="+mn-lt"/>
                        <a:ea typeface="Calibri" panose="020F0502020204030204" pitchFamily="34" charset="0"/>
                        <a:cs typeface="Times New Roman" panose="02020603050405020304" pitchFamily="18" charset="0"/>
                      </a:endParaRPr>
                    </a:p>
                  </a:txBody>
                  <a:tcPr marL="68580" marR="68580" marT="0" marB="0" anchor="b">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632997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239976" y="450761"/>
            <a:ext cx="5712049" cy="646331"/>
          </a:xfrm>
          <a:prstGeom prst="rect">
            <a:avLst/>
          </a:prstGeom>
          <a:noFill/>
        </p:spPr>
        <p:txBody>
          <a:bodyPr wrap="square" rtlCol="0">
            <a:spAutoFit/>
          </a:bodyPr>
          <a:lstStyle/>
          <a:p>
            <a:pPr algn="ctr"/>
            <a:r>
              <a:rPr lang="en-US" sz="3600" b="1" dirty="0">
                <a:solidFill>
                  <a:srgbClr val="C00000"/>
                </a:solidFill>
                <a:latin typeface="+mj-lt"/>
              </a:rPr>
              <a:t>PRODUCT ROADMAP</a:t>
            </a:r>
            <a:endParaRPr lang="bg-BG" sz="3600" b="1" dirty="0">
              <a:solidFill>
                <a:srgbClr val="C00000"/>
              </a:solidFill>
              <a:latin typeface="+mj-lt"/>
            </a:endParaRPr>
          </a:p>
        </p:txBody>
      </p:sp>
      <p:sp>
        <p:nvSpPr>
          <p:cNvPr id="2" name="Right Arrow 1"/>
          <p:cNvSpPr/>
          <p:nvPr/>
        </p:nvSpPr>
        <p:spPr>
          <a:xfrm>
            <a:off x="0" y="2612959"/>
            <a:ext cx="12015788" cy="1869966"/>
          </a:xfrm>
          <a:prstGeom prst="rightArrow">
            <a:avLst/>
          </a:prstGeom>
          <a:noFill/>
          <a:ln w="254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dirty="0">
              <a:solidFill>
                <a:srgbClr val="C00000"/>
              </a:solidFill>
              <a:highlight>
                <a:srgbClr val="008000"/>
              </a:highlight>
            </a:endParaRPr>
          </a:p>
        </p:txBody>
      </p:sp>
      <p:sp>
        <p:nvSpPr>
          <p:cNvPr id="13" name="TextBox 12"/>
          <p:cNvSpPr txBox="1"/>
          <p:nvPr/>
        </p:nvSpPr>
        <p:spPr>
          <a:xfrm>
            <a:off x="-683313" y="2289794"/>
            <a:ext cx="2820474" cy="400110"/>
          </a:xfrm>
          <a:prstGeom prst="rect">
            <a:avLst/>
          </a:prstGeom>
          <a:noFill/>
        </p:spPr>
        <p:txBody>
          <a:bodyPr wrap="square" rtlCol="0">
            <a:spAutoFit/>
          </a:bodyPr>
          <a:lstStyle/>
          <a:p>
            <a:pPr lvl="0" algn="ctr"/>
            <a:r>
              <a:rPr lang="en-US" sz="2000" b="1" dirty="0">
                <a:solidFill>
                  <a:srgbClr val="C00000"/>
                </a:solidFill>
                <a:latin typeface="Ubuntu"/>
              </a:rPr>
              <a:t>MVP</a:t>
            </a:r>
          </a:p>
        </p:txBody>
      </p:sp>
      <p:sp>
        <p:nvSpPr>
          <p:cNvPr id="15" name="TextBox 14"/>
          <p:cNvSpPr txBox="1"/>
          <p:nvPr/>
        </p:nvSpPr>
        <p:spPr>
          <a:xfrm>
            <a:off x="1709460" y="2228759"/>
            <a:ext cx="2820474" cy="707886"/>
          </a:xfrm>
          <a:prstGeom prst="rect">
            <a:avLst/>
          </a:prstGeom>
          <a:noFill/>
        </p:spPr>
        <p:txBody>
          <a:bodyPr wrap="square" rtlCol="0">
            <a:spAutoFit/>
          </a:bodyPr>
          <a:lstStyle/>
          <a:p>
            <a:pPr lvl="0" algn="ctr"/>
            <a:r>
              <a:rPr lang="en-US" sz="2000" b="1" dirty="0">
                <a:solidFill>
                  <a:srgbClr val="C00000"/>
                </a:solidFill>
                <a:latin typeface="Ubuntu"/>
              </a:rPr>
              <a:t>MARKET-READY</a:t>
            </a:r>
            <a:br>
              <a:rPr lang="en-US" sz="2000" b="1" dirty="0">
                <a:solidFill>
                  <a:srgbClr val="C00000"/>
                </a:solidFill>
                <a:latin typeface="Ubuntu"/>
              </a:rPr>
            </a:br>
            <a:r>
              <a:rPr lang="en-US" sz="2000" b="1" dirty="0">
                <a:solidFill>
                  <a:srgbClr val="C00000"/>
                </a:solidFill>
                <a:latin typeface="Ubuntu"/>
              </a:rPr>
              <a:t>PRODUCT</a:t>
            </a:r>
          </a:p>
        </p:txBody>
      </p:sp>
      <p:sp>
        <p:nvSpPr>
          <p:cNvPr id="16" name="TextBox 15"/>
          <p:cNvSpPr txBox="1"/>
          <p:nvPr/>
        </p:nvSpPr>
        <p:spPr>
          <a:xfrm>
            <a:off x="354435" y="4058642"/>
            <a:ext cx="2820474" cy="707886"/>
          </a:xfrm>
          <a:prstGeom prst="rect">
            <a:avLst/>
          </a:prstGeom>
          <a:noFill/>
        </p:spPr>
        <p:txBody>
          <a:bodyPr wrap="square" rtlCol="0">
            <a:spAutoFit/>
          </a:bodyPr>
          <a:lstStyle/>
          <a:p>
            <a:pPr lvl="0" algn="ctr"/>
            <a:r>
              <a:rPr lang="en-US" sz="2000" b="1" dirty="0">
                <a:solidFill>
                  <a:srgbClr val="C00000"/>
                </a:solidFill>
                <a:latin typeface="Ubuntu"/>
              </a:rPr>
              <a:t>PILOT</a:t>
            </a:r>
            <a:br>
              <a:rPr lang="en-US" sz="2000" b="1" dirty="0">
                <a:solidFill>
                  <a:srgbClr val="C00000"/>
                </a:solidFill>
                <a:latin typeface="Ubuntu"/>
              </a:rPr>
            </a:br>
            <a:r>
              <a:rPr lang="en-US" sz="2000" b="1" dirty="0">
                <a:solidFill>
                  <a:srgbClr val="C00000"/>
                </a:solidFill>
                <a:latin typeface="Ubuntu"/>
              </a:rPr>
              <a:t>+ FEEDBACK</a:t>
            </a:r>
          </a:p>
        </p:txBody>
      </p:sp>
      <p:sp>
        <p:nvSpPr>
          <p:cNvPr id="17" name="TextBox 16"/>
          <p:cNvSpPr txBox="1"/>
          <p:nvPr/>
        </p:nvSpPr>
        <p:spPr>
          <a:xfrm>
            <a:off x="3521861" y="4058642"/>
            <a:ext cx="2820474" cy="707886"/>
          </a:xfrm>
          <a:prstGeom prst="rect">
            <a:avLst/>
          </a:prstGeom>
          <a:noFill/>
        </p:spPr>
        <p:txBody>
          <a:bodyPr wrap="square" rtlCol="0">
            <a:spAutoFit/>
          </a:bodyPr>
          <a:lstStyle/>
          <a:p>
            <a:pPr lvl="0" algn="ctr"/>
            <a:r>
              <a:rPr lang="en-US" sz="2000" b="1" dirty="0">
                <a:solidFill>
                  <a:srgbClr val="C00000"/>
                </a:solidFill>
                <a:latin typeface="Ubuntu"/>
              </a:rPr>
              <a:t>IN-APP</a:t>
            </a:r>
            <a:br>
              <a:rPr lang="en-US" sz="2000" b="1" dirty="0">
                <a:solidFill>
                  <a:srgbClr val="C00000"/>
                </a:solidFill>
                <a:latin typeface="Ubuntu"/>
              </a:rPr>
            </a:br>
            <a:r>
              <a:rPr lang="en-US" sz="2000" b="1" dirty="0">
                <a:solidFill>
                  <a:srgbClr val="C00000"/>
                </a:solidFill>
                <a:latin typeface="Ubuntu"/>
              </a:rPr>
              <a:t>PAYMENTS</a:t>
            </a:r>
          </a:p>
        </p:txBody>
      </p:sp>
      <p:sp>
        <p:nvSpPr>
          <p:cNvPr id="18" name="TextBox 17"/>
          <p:cNvSpPr txBox="1"/>
          <p:nvPr/>
        </p:nvSpPr>
        <p:spPr>
          <a:xfrm>
            <a:off x="5231673" y="2289794"/>
            <a:ext cx="3213249" cy="646331"/>
          </a:xfrm>
          <a:prstGeom prst="rect">
            <a:avLst/>
          </a:prstGeom>
          <a:noFill/>
        </p:spPr>
        <p:txBody>
          <a:bodyPr wrap="square" rtlCol="0">
            <a:spAutoFit/>
          </a:bodyPr>
          <a:lstStyle/>
          <a:p>
            <a:pPr lvl="0" algn="ctr"/>
            <a:r>
              <a:rPr lang="en-US" b="1" dirty="0">
                <a:solidFill>
                  <a:srgbClr val="C00000"/>
                </a:solidFill>
                <a:latin typeface="Ubuntu"/>
              </a:rPr>
              <a:t>REMOTE CONTROL</a:t>
            </a:r>
            <a:br>
              <a:rPr lang="en-US" b="1" dirty="0">
                <a:solidFill>
                  <a:srgbClr val="C00000"/>
                </a:solidFill>
                <a:latin typeface="Ubuntu"/>
              </a:rPr>
            </a:br>
            <a:r>
              <a:rPr lang="en-US" b="1" dirty="0">
                <a:solidFill>
                  <a:srgbClr val="C00000"/>
                </a:solidFill>
                <a:latin typeface="Ubuntu"/>
              </a:rPr>
              <a:t>+ USAGE OPTIMIZATION</a:t>
            </a:r>
          </a:p>
        </p:txBody>
      </p:sp>
      <p:sp>
        <p:nvSpPr>
          <p:cNvPr id="19" name="TextBox 18"/>
          <p:cNvSpPr txBox="1"/>
          <p:nvPr/>
        </p:nvSpPr>
        <p:spPr>
          <a:xfrm>
            <a:off x="8444922" y="2259016"/>
            <a:ext cx="2820474" cy="707886"/>
          </a:xfrm>
          <a:prstGeom prst="rect">
            <a:avLst/>
          </a:prstGeom>
          <a:noFill/>
        </p:spPr>
        <p:txBody>
          <a:bodyPr wrap="square" rtlCol="0">
            <a:spAutoFit/>
          </a:bodyPr>
          <a:lstStyle/>
          <a:p>
            <a:pPr lvl="0" algn="ctr"/>
            <a:br>
              <a:rPr lang="en-US" sz="2000" b="1" dirty="0">
                <a:solidFill>
                  <a:srgbClr val="C00000"/>
                </a:solidFill>
                <a:latin typeface="Ubuntu"/>
              </a:rPr>
            </a:br>
            <a:r>
              <a:rPr lang="en-US" sz="2000" b="1" dirty="0">
                <a:solidFill>
                  <a:srgbClr val="C00000"/>
                </a:solidFill>
                <a:latin typeface="Ubuntu"/>
              </a:rPr>
              <a:t>MARKETPLACE</a:t>
            </a:r>
          </a:p>
        </p:txBody>
      </p:sp>
      <p:grpSp>
        <p:nvGrpSpPr>
          <p:cNvPr id="8" name="Group 7"/>
          <p:cNvGrpSpPr/>
          <p:nvPr/>
        </p:nvGrpSpPr>
        <p:grpSpPr>
          <a:xfrm>
            <a:off x="644891" y="3181659"/>
            <a:ext cx="9410473" cy="651496"/>
            <a:chOff x="1702166" y="3042933"/>
            <a:chExt cx="9410473" cy="651496"/>
          </a:xfrm>
        </p:grpSpPr>
        <p:grpSp>
          <p:nvGrpSpPr>
            <p:cNvPr id="5" name="Group 4"/>
            <p:cNvGrpSpPr/>
            <p:nvPr/>
          </p:nvGrpSpPr>
          <p:grpSpPr>
            <a:xfrm>
              <a:off x="1702166" y="3048097"/>
              <a:ext cx="7307886" cy="646332"/>
              <a:chOff x="1713550" y="3209590"/>
              <a:chExt cx="7307886" cy="646332"/>
            </a:xfrm>
          </p:grpSpPr>
          <p:sp>
            <p:nvSpPr>
              <p:cNvPr id="3" name="TextBox 2"/>
              <p:cNvSpPr txBox="1"/>
              <p:nvPr/>
            </p:nvSpPr>
            <p:spPr>
              <a:xfrm>
                <a:off x="1713550" y="3209591"/>
                <a:ext cx="1000125" cy="646331"/>
              </a:xfrm>
              <a:prstGeom prst="rect">
                <a:avLst/>
              </a:prstGeom>
              <a:noFill/>
            </p:spPr>
            <p:txBody>
              <a:bodyPr wrap="square" rtlCol="0">
                <a:spAutoFit/>
              </a:bodyPr>
              <a:lstStyle/>
              <a:p>
                <a:pPr algn="ctr"/>
                <a:r>
                  <a:rPr lang="en-US" dirty="0">
                    <a:solidFill>
                      <a:srgbClr val="C00000"/>
                    </a:solidFill>
                  </a:rPr>
                  <a:t>H1</a:t>
                </a:r>
                <a:br>
                  <a:rPr lang="en-US" dirty="0">
                    <a:solidFill>
                      <a:srgbClr val="C00000"/>
                    </a:solidFill>
                  </a:rPr>
                </a:br>
                <a:r>
                  <a:rPr lang="en-US" dirty="0">
                    <a:solidFill>
                      <a:srgbClr val="C00000"/>
                    </a:solidFill>
                  </a:rPr>
                  <a:t>2017</a:t>
                </a:r>
                <a:endParaRPr lang="bg-BG" dirty="0">
                  <a:solidFill>
                    <a:srgbClr val="C00000"/>
                  </a:solidFill>
                </a:endParaRPr>
              </a:p>
            </p:txBody>
          </p:sp>
          <p:sp>
            <p:nvSpPr>
              <p:cNvPr id="10" name="TextBox 9"/>
              <p:cNvSpPr txBox="1"/>
              <p:nvPr/>
            </p:nvSpPr>
            <p:spPr>
              <a:xfrm>
                <a:off x="3816137" y="3209591"/>
                <a:ext cx="1000125" cy="646331"/>
              </a:xfrm>
              <a:prstGeom prst="rect">
                <a:avLst/>
              </a:prstGeom>
              <a:noFill/>
            </p:spPr>
            <p:txBody>
              <a:bodyPr wrap="square" rtlCol="0">
                <a:spAutoFit/>
              </a:bodyPr>
              <a:lstStyle/>
              <a:p>
                <a:pPr algn="ctr"/>
                <a:r>
                  <a:rPr lang="en-US" dirty="0">
                    <a:solidFill>
                      <a:srgbClr val="C00000"/>
                    </a:solidFill>
                  </a:rPr>
                  <a:t>H2</a:t>
                </a:r>
                <a:br>
                  <a:rPr lang="en-US" dirty="0">
                    <a:solidFill>
                      <a:srgbClr val="C00000"/>
                    </a:solidFill>
                  </a:rPr>
                </a:br>
                <a:r>
                  <a:rPr lang="en-US" dirty="0">
                    <a:solidFill>
                      <a:srgbClr val="C00000"/>
                    </a:solidFill>
                  </a:rPr>
                  <a:t>2017</a:t>
                </a:r>
                <a:endParaRPr lang="bg-BG" dirty="0">
                  <a:solidFill>
                    <a:srgbClr val="C00000"/>
                  </a:solidFill>
                </a:endParaRPr>
              </a:p>
            </p:txBody>
          </p:sp>
          <p:sp>
            <p:nvSpPr>
              <p:cNvPr id="11" name="TextBox 10"/>
              <p:cNvSpPr txBox="1"/>
              <p:nvPr/>
            </p:nvSpPr>
            <p:spPr>
              <a:xfrm>
                <a:off x="5918724" y="3209591"/>
                <a:ext cx="1000125" cy="646331"/>
              </a:xfrm>
              <a:prstGeom prst="rect">
                <a:avLst/>
              </a:prstGeom>
              <a:noFill/>
            </p:spPr>
            <p:txBody>
              <a:bodyPr wrap="square" rtlCol="0">
                <a:spAutoFit/>
              </a:bodyPr>
              <a:lstStyle/>
              <a:p>
                <a:pPr algn="ctr"/>
                <a:r>
                  <a:rPr lang="en-US" dirty="0">
                    <a:solidFill>
                      <a:srgbClr val="C00000"/>
                    </a:solidFill>
                  </a:rPr>
                  <a:t>H1</a:t>
                </a:r>
                <a:br>
                  <a:rPr lang="en-US" dirty="0">
                    <a:solidFill>
                      <a:srgbClr val="C00000"/>
                    </a:solidFill>
                  </a:rPr>
                </a:br>
                <a:r>
                  <a:rPr lang="en-US" dirty="0">
                    <a:solidFill>
                      <a:srgbClr val="C00000"/>
                    </a:solidFill>
                  </a:rPr>
                  <a:t>2018</a:t>
                </a:r>
                <a:endParaRPr lang="bg-BG" dirty="0">
                  <a:solidFill>
                    <a:srgbClr val="C00000"/>
                  </a:solidFill>
                </a:endParaRPr>
              </a:p>
            </p:txBody>
          </p:sp>
          <p:sp>
            <p:nvSpPr>
              <p:cNvPr id="12" name="TextBox 11"/>
              <p:cNvSpPr txBox="1"/>
              <p:nvPr/>
            </p:nvSpPr>
            <p:spPr>
              <a:xfrm>
                <a:off x="8021311" y="3209590"/>
                <a:ext cx="1000125" cy="646331"/>
              </a:xfrm>
              <a:prstGeom prst="rect">
                <a:avLst/>
              </a:prstGeom>
              <a:noFill/>
            </p:spPr>
            <p:txBody>
              <a:bodyPr wrap="square" rtlCol="0">
                <a:spAutoFit/>
              </a:bodyPr>
              <a:lstStyle/>
              <a:p>
                <a:pPr algn="ctr"/>
                <a:r>
                  <a:rPr lang="en-US" dirty="0">
                    <a:solidFill>
                      <a:srgbClr val="C00000"/>
                    </a:solidFill>
                  </a:rPr>
                  <a:t>H2</a:t>
                </a:r>
                <a:br>
                  <a:rPr lang="en-US" dirty="0">
                    <a:solidFill>
                      <a:srgbClr val="C00000"/>
                    </a:solidFill>
                  </a:rPr>
                </a:br>
                <a:r>
                  <a:rPr lang="en-US" dirty="0">
                    <a:solidFill>
                      <a:srgbClr val="C00000"/>
                    </a:solidFill>
                  </a:rPr>
                  <a:t>2018</a:t>
                </a:r>
                <a:endParaRPr lang="bg-BG" dirty="0">
                  <a:solidFill>
                    <a:srgbClr val="C00000"/>
                  </a:solidFill>
                </a:endParaRPr>
              </a:p>
            </p:txBody>
          </p:sp>
        </p:grpSp>
        <p:sp>
          <p:nvSpPr>
            <p:cNvPr id="23" name="TextBox 22"/>
            <p:cNvSpPr txBox="1"/>
            <p:nvPr/>
          </p:nvSpPr>
          <p:spPr>
            <a:xfrm>
              <a:off x="10112514" y="3042933"/>
              <a:ext cx="1000125" cy="646331"/>
            </a:xfrm>
            <a:prstGeom prst="rect">
              <a:avLst/>
            </a:prstGeom>
            <a:noFill/>
          </p:spPr>
          <p:txBody>
            <a:bodyPr wrap="square" rtlCol="0">
              <a:spAutoFit/>
            </a:bodyPr>
            <a:lstStyle/>
            <a:p>
              <a:pPr algn="ctr"/>
              <a:r>
                <a:rPr lang="en-US" dirty="0">
                  <a:solidFill>
                    <a:srgbClr val="C00000"/>
                  </a:solidFill>
                </a:rPr>
                <a:t>H1</a:t>
              </a:r>
              <a:br>
                <a:rPr lang="en-US" dirty="0">
                  <a:solidFill>
                    <a:srgbClr val="C00000"/>
                  </a:solidFill>
                </a:rPr>
              </a:br>
              <a:r>
                <a:rPr lang="en-US" dirty="0">
                  <a:solidFill>
                    <a:srgbClr val="C00000"/>
                  </a:solidFill>
                </a:rPr>
                <a:t>2019</a:t>
              </a:r>
              <a:endParaRPr lang="bg-BG" dirty="0">
                <a:solidFill>
                  <a:srgbClr val="C00000"/>
                </a:solidFill>
              </a:endParaRPr>
            </a:p>
          </p:txBody>
        </p:sp>
      </p:grpSp>
      <p:sp>
        <p:nvSpPr>
          <p:cNvPr id="25" name="TextBox 24"/>
          <p:cNvSpPr txBox="1"/>
          <p:nvPr/>
        </p:nvSpPr>
        <p:spPr>
          <a:xfrm>
            <a:off x="7034685" y="4058642"/>
            <a:ext cx="2820474" cy="707886"/>
          </a:xfrm>
          <a:prstGeom prst="rect">
            <a:avLst/>
          </a:prstGeom>
          <a:noFill/>
        </p:spPr>
        <p:txBody>
          <a:bodyPr wrap="square" rtlCol="0">
            <a:spAutoFit/>
          </a:bodyPr>
          <a:lstStyle/>
          <a:p>
            <a:pPr lvl="0" algn="ctr"/>
            <a:r>
              <a:rPr lang="en-US" sz="2000" b="1" dirty="0">
                <a:solidFill>
                  <a:srgbClr val="C00000"/>
                </a:solidFill>
                <a:latin typeface="Ubuntu"/>
              </a:rPr>
              <a:t>B2C</a:t>
            </a:r>
            <a:br>
              <a:rPr lang="en-US" sz="2000" b="1" dirty="0">
                <a:solidFill>
                  <a:srgbClr val="C00000"/>
                </a:solidFill>
                <a:latin typeface="Ubuntu"/>
              </a:rPr>
            </a:br>
            <a:r>
              <a:rPr lang="en-US" sz="2000" b="1" dirty="0">
                <a:solidFill>
                  <a:srgbClr val="C00000"/>
                </a:solidFill>
                <a:latin typeface="Ubuntu"/>
              </a:rPr>
              <a:t>PRODUCT</a:t>
            </a:r>
          </a:p>
        </p:txBody>
      </p:sp>
    </p:spTree>
    <p:extLst>
      <p:ext uri="{BB962C8B-B14F-4D97-AF65-F5344CB8AC3E}">
        <p14:creationId xmlns:p14="http://schemas.microsoft.com/office/powerpoint/2010/main" val="625264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26330" y="450761"/>
            <a:ext cx="5300370" cy="646331"/>
          </a:xfrm>
          <a:prstGeom prst="rect">
            <a:avLst/>
          </a:prstGeom>
          <a:noFill/>
        </p:spPr>
        <p:txBody>
          <a:bodyPr wrap="square" rtlCol="0">
            <a:spAutoFit/>
          </a:bodyPr>
          <a:lstStyle/>
          <a:p>
            <a:pPr algn="ctr"/>
            <a:r>
              <a:rPr lang="en-US" sz="3600" b="1" dirty="0">
                <a:solidFill>
                  <a:srgbClr val="C00000"/>
                </a:solidFill>
                <a:latin typeface="+mj-lt"/>
              </a:rPr>
              <a:t>FORECAST</a:t>
            </a:r>
            <a:endParaRPr lang="bg-BG" sz="3600" b="1" dirty="0">
              <a:solidFill>
                <a:srgbClr val="C00000"/>
              </a:solidFill>
              <a:latin typeface="+mj-lt"/>
            </a:endParaRPr>
          </a:p>
        </p:txBody>
      </p:sp>
      <p:sp>
        <p:nvSpPr>
          <p:cNvPr id="2" name="TextBox 1"/>
          <p:cNvSpPr txBox="1"/>
          <p:nvPr/>
        </p:nvSpPr>
        <p:spPr>
          <a:xfrm>
            <a:off x="1447896" y="1482858"/>
            <a:ext cx="3078051" cy="677108"/>
          </a:xfrm>
          <a:prstGeom prst="rect">
            <a:avLst/>
          </a:prstGeom>
          <a:noFill/>
        </p:spPr>
        <p:txBody>
          <a:bodyPr wrap="square" rtlCol="0">
            <a:spAutoFit/>
          </a:bodyPr>
          <a:lstStyle/>
          <a:p>
            <a:pPr algn="ctr"/>
            <a:r>
              <a:rPr lang="en-US" sz="2000" b="1" dirty="0">
                <a:latin typeface="Ubuntu" panose="020B0504030602030204" pitchFamily="34" charset="0"/>
              </a:rPr>
              <a:t>Profit &amp; Loss</a:t>
            </a:r>
            <a:br>
              <a:rPr lang="en-US" dirty="0"/>
            </a:br>
            <a:endParaRPr lang="bg-BG" dirty="0"/>
          </a:p>
        </p:txBody>
      </p:sp>
      <p:sp>
        <p:nvSpPr>
          <p:cNvPr id="10" name="TextBox 9"/>
          <p:cNvSpPr txBox="1"/>
          <p:nvPr/>
        </p:nvSpPr>
        <p:spPr>
          <a:xfrm>
            <a:off x="7872307" y="1482858"/>
            <a:ext cx="3078051" cy="677108"/>
          </a:xfrm>
          <a:prstGeom prst="rect">
            <a:avLst/>
          </a:prstGeom>
          <a:noFill/>
        </p:spPr>
        <p:txBody>
          <a:bodyPr wrap="square" rtlCol="0">
            <a:spAutoFit/>
          </a:bodyPr>
          <a:lstStyle/>
          <a:p>
            <a:pPr algn="ctr"/>
            <a:r>
              <a:rPr lang="en-US" sz="2000" b="1" dirty="0">
                <a:latin typeface="Ubuntu" panose="020B0504030602030204" pitchFamily="34" charset="0"/>
              </a:rPr>
              <a:t>Revenue Breakdown</a:t>
            </a:r>
            <a:br>
              <a:rPr lang="en-US" dirty="0"/>
            </a:br>
            <a:endParaRPr lang="bg-BG" dirty="0"/>
          </a:p>
        </p:txBody>
      </p:sp>
      <p:graphicFrame>
        <p:nvGraphicFramePr>
          <p:cNvPr id="11" name="Chart 10"/>
          <p:cNvGraphicFramePr>
            <a:graphicFrameLocks/>
          </p:cNvGraphicFramePr>
          <p:nvPr>
            <p:extLst>
              <p:ext uri="{D42A27DB-BD31-4B8C-83A1-F6EECF244321}">
                <p14:modId xmlns:p14="http://schemas.microsoft.com/office/powerpoint/2010/main" val="1997733231"/>
              </p:ext>
            </p:extLst>
          </p:nvPr>
        </p:nvGraphicFramePr>
        <p:xfrm>
          <a:off x="177399" y="2276581"/>
          <a:ext cx="5619044" cy="346931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a:extLst>
              <a:ext uri="{FF2B5EF4-FFF2-40B4-BE49-F238E27FC236}">
                <a16:creationId xmlns:a16="http://schemas.microsoft.com/office/drawing/2014/main" id="{25A957A3-3EFA-4A6E-95BE-92BE601F2240}"/>
              </a:ext>
            </a:extLst>
          </p:cNvPr>
          <p:cNvGraphicFramePr>
            <a:graphicFrameLocks/>
          </p:cNvGraphicFramePr>
          <p:nvPr>
            <p:extLst>
              <p:ext uri="{D42A27DB-BD31-4B8C-83A1-F6EECF244321}">
                <p14:modId xmlns:p14="http://schemas.microsoft.com/office/powerpoint/2010/main" val="2406879198"/>
              </p:ext>
            </p:extLst>
          </p:nvPr>
        </p:nvGraphicFramePr>
        <p:xfrm>
          <a:off x="6457951" y="2159966"/>
          <a:ext cx="5086350" cy="354295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9563734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858036" y="450761"/>
            <a:ext cx="6475928" cy="646331"/>
          </a:xfrm>
          <a:prstGeom prst="rect">
            <a:avLst/>
          </a:prstGeom>
          <a:noFill/>
        </p:spPr>
        <p:txBody>
          <a:bodyPr wrap="square" rtlCol="0">
            <a:spAutoFit/>
          </a:bodyPr>
          <a:lstStyle/>
          <a:p>
            <a:pPr algn="ctr"/>
            <a:r>
              <a:rPr lang="en-US" sz="3600" b="1" dirty="0">
                <a:solidFill>
                  <a:srgbClr val="C00000"/>
                </a:solidFill>
                <a:latin typeface="+mj-lt"/>
              </a:rPr>
              <a:t>FUNDING ROUND</a:t>
            </a:r>
          </a:p>
        </p:txBody>
      </p:sp>
      <p:grpSp>
        <p:nvGrpSpPr>
          <p:cNvPr id="39" name="Group 38"/>
          <p:cNvGrpSpPr/>
          <p:nvPr/>
        </p:nvGrpSpPr>
        <p:grpSpPr>
          <a:xfrm>
            <a:off x="3216336" y="1426638"/>
            <a:ext cx="5754519" cy="4759849"/>
            <a:chOff x="3174000" y="1426638"/>
            <a:chExt cx="5754519" cy="4759849"/>
          </a:xfrm>
        </p:grpSpPr>
        <p:grpSp>
          <p:nvGrpSpPr>
            <p:cNvPr id="10" name="Group 9"/>
            <p:cNvGrpSpPr/>
            <p:nvPr/>
          </p:nvGrpSpPr>
          <p:grpSpPr>
            <a:xfrm>
              <a:off x="3174000" y="2425614"/>
              <a:ext cx="2079415" cy="2065054"/>
              <a:chOff x="2399484" y="1958459"/>
              <a:chExt cx="2079415" cy="2065054"/>
            </a:xfrm>
          </p:grpSpPr>
          <p:sp>
            <p:nvSpPr>
              <p:cNvPr id="12" name="Rectangle 11"/>
              <p:cNvSpPr/>
              <p:nvPr/>
            </p:nvSpPr>
            <p:spPr>
              <a:xfrm>
                <a:off x="2419521" y="1958459"/>
                <a:ext cx="2031325" cy="954107"/>
              </a:xfrm>
              <a:prstGeom prst="rect">
                <a:avLst/>
              </a:prstGeom>
            </p:spPr>
            <p:txBody>
              <a:bodyPr wrap="none">
                <a:spAutoFit/>
              </a:bodyPr>
              <a:lstStyle/>
              <a:p>
                <a:pPr algn="ctr"/>
                <a:r>
                  <a:rPr lang="en-US" sz="3600" b="1" dirty="0">
                    <a:solidFill>
                      <a:srgbClr val="C00000"/>
                    </a:solidFill>
                    <a:latin typeface="Ubuntu" panose="020B0504030602030204" pitchFamily="34" charset="0"/>
                  </a:rPr>
                  <a:t>€ 300 000</a:t>
                </a:r>
              </a:p>
              <a:p>
                <a:pPr algn="ctr"/>
                <a:r>
                  <a:rPr lang="en-US" sz="2000" dirty="0">
                    <a:solidFill>
                      <a:srgbClr val="C00000"/>
                    </a:solidFill>
                  </a:rPr>
                  <a:t>Seed Investment</a:t>
                </a:r>
                <a:endParaRPr lang="bg-BG" sz="2000" dirty="0">
                  <a:solidFill>
                    <a:srgbClr val="C00000"/>
                  </a:solidFill>
                </a:endParaRPr>
              </a:p>
            </p:txBody>
          </p:sp>
          <p:sp>
            <p:nvSpPr>
              <p:cNvPr id="13" name="Rectangle 12"/>
              <p:cNvSpPr/>
              <p:nvPr/>
            </p:nvSpPr>
            <p:spPr>
              <a:xfrm>
                <a:off x="2399484" y="3069406"/>
                <a:ext cx="2079415" cy="954107"/>
              </a:xfrm>
              <a:prstGeom prst="rect">
                <a:avLst/>
              </a:prstGeom>
            </p:spPr>
            <p:txBody>
              <a:bodyPr wrap="none">
                <a:spAutoFit/>
              </a:bodyPr>
              <a:lstStyle/>
              <a:p>
                <a:pPr algn="ctr"/>
                <a:r>
                  <a:rPr lang="en-US" sz="3600" b="1" dirty="0">
                    <a:solidFill>
                      <a:srgbClr val="C00000"/>
                    </a:solidFill>
                    <a:latin typeface="Ubuntu" panose="020B0504030602030204" pitchFamily="34" charset="0"/>
                  </a:rPr>
                  <a:t>€ 1.5 </a:t>
                </a:r>
                <a:r>
                  <a:rPr lang="en-US" sz="3600" b="1" dirty="0" err="1">
                    <a:solidFill>
                      <a:srgbClr val="C00000"/>
                    </a:solidFill>
                    <a:latin typeface="Ubuntu" panose="020B0504030602030204" pitchFamily="34" charset="0"/>
                  </a:rPr>
                  <a:t>mln</a:t>
                </a:r>
                <a:r>
                  <a:rPr lang="en-US" sz="3600" b="1" dirty="0">
                    <a:solidFill>
                      <a:srgbClr val="C00000"/>
                    </a:solidFill>
                    <a:latin typeface="Ubuntu" panose="020B0504030602030204" pitchFamily="34" charset="0"/>
                  </a:rPr>
                  <a:t>.</a:t>
                </a:r>
              </a:p>
              <a:p>
                <a:pPr algn="ctr"/>
                <a:r>
                  <a:rPr lang="en-US" sz="2000" dirty="0">
                    <a:solidFill>
                      <a:srgbClr val="C00000"/>
                    </a:solidFill>
                  </a:rPr>
                  <a:t>Valuation</a:t>
                </a:r>
                <a:endParaRPr lang="bg-BG" sz="2000" dirty="0">
                  <a:solidFill>
                    <a:srgbClr val="C00000"/>
                  </a:solidFill>
                </a:endParaRPr>
              </a:p>
            </p:txBody>
          </p:sp>
        </p:grpSp>
        <p:graphicFrame>
          <p:nvGraphicFramePr>
            <p:cNvPr id="36" name="Chart 35"/>
            <p:cNvGraphicFramePr/>
            <p:nvPr>
              <p:extLst>
                <p:ext uri="{D42A27DB-BD31-4B8C-83A1-F6EECF244321}">
                  <p14:modId xmlns:p14="http://schemas.microsoft.com/office/powerpoint/2010/main" val="940225027"/>
                </p:ext>
              </p:extLst>
            </p:nvPr>
          </p:nvGraphicFramePr>
          <p:xfrm>
            <a:off x="4789485" y="1426638"/>
            <a:ext cx="2782888" cy="4759849"/>
          </p:xfrm>
          <a:graphic>
            <a:graphicData uri="http://schemas.openxmlformats.org/drawingml/2006/chart">
              <c:chart xmlns:c="http://schemas.openxmlformats.org/drawingml/2006/chart" xmlns:r="http://schemas.openxmlformats.org/officeDocument/2006/relationships" r:id="rId3"/>
            </a:graphicData>
          </a:graphic>
        </p:graphicFrame>
        <p:sp>
          <p:nvSpPr>
            <p:cNvPr id="37" name="Right Brace 36"/>
            <p:cNvSpPr/>
            <p:nvPr/>
          </p:nvSpPr>
          <p:spPr>
            <a:xfrm>
              <a:off x="6829417" y="4114801"/>
              <a:ext cx="428625" cy="1914524"/>
            </a:xfrm>
            <a:prstGeom prst="rightBrace">
              <a:avLst/>
            </a:prstGeom>
            <a:ln>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bg-BG">
                <a:solidFill>
                  <a:srgbClr val="C00000"/>
                </a:solidFill>
              </a:endParaRPr>
            </a:p>
          </p:txBody>
        </p:sp>
        <p:sp>
          <p:nvSpPr>
            <p:cNvPr id="38" name="Rectangle 37"/>
            <p:cNvSpPr/>
            <p:nvPr/>
          </p:nvSpPr>
          <p:spPr>
            <a:xfrm>
              <a:off x="7450229" y="4490668"/>
              <a:ext cx="1478290" cy="954107"/>
            </a:xfrm>
            <a:prstGeom prst="rect">
              <a:avLst/>
            </a:prstGeom>
          </p:spPr>
          <p:txBody>
            <a:bodyPr wrap="none">
              <a:spAutoFit/>
            </a:bodyPr>
            <a:lstStyle/>
            <a:p>
              <a:pPr algn="ctr"/>
              <a:r>
                <a:rPr lang="en-US" sz="3600" b="1" dirty="0">
                  <a:solidFill>
                    <a:srgbClr val="C00000"/>
                  </a:solidFill>
                  <a:latin typeface="Ubuntu" panose="020B0504030602030204" pitchFamily="34" charset="0"/>
                </a:rPr>
                <a:t>€ 130K</a:t>
              </a:r>
            </a:p>
            <a:p>
              <a:pPr algn="ctr"/>
              <a:r>
                <a:rPr lang="en-US" sz="2000" dirty="0">
                  <a:solidFill>
                    <a:srgbClr val="C00000"/>
                  </a:solidFill>
                </a:rPr>
                <a:t>Committed</a:t>
              </a:r>
              <a:endParaRPr lang="bg-BG" sz="2000" dirty="0">
                <a:solidFill>
                  <a:srgbClr val="C00000"/>
                </a:solidFill>
              </a:endParaRPr>
            </a:p>
          </p:txBody>
        </p:sp>
      </p:grpSp>
    </p:spTree>
    <p:extLst>
      <p:ext uri="{BB962C8B-B14F-4D97-AF65-F5344CB8AC3E}">
        <p14:creationId xmlns:p14="http://schemas.microsoft.com/office/powerpoint/2010/main" val="17150691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858036" y="450761"/>
            <a:ext cx="6475928" cy="1200329"/>
          </a:xfrm>
          <a:prstGeom prst="rect">
            <a:avLst/>
          </a:prstGeom>
          <a:noFill/>
        </p:spPr>
        <p:txBody>
          <a:bodyPr wrap="square" rtlCol="0">
            <a:spAutoFit/>
          </a:bodyPr>
          <a:lstStyle/>
          <a:p>
            <a:pPr algn="ctr"/>
            <a:r>
              <a:rPr lang="en-US" sz="3600" b="1" dirty="0">
                <a:solidFill>
                  <a:srgbClr val="C00000"/>
                </a:solidFill>
                <a:latin typeface="+mj-lt"/>
              </a:rPr>
              <a:t>INVESTMENT BREAKDOWN</a:t>
            </a:r>
          </a:p>
        </p:txBody>
      </p:sp>
      <p:graphicFrame>
        <p:nvGraphicFramePr>
          <p:cNvPr id="11" name="Chart 10"/>
          <p:cNvGraphicFramePr/>
          <p:nvPr>
            <p:extLst>
              <p:ext uri="{D42A27DB-BD31-4B8C-83A1-F6EECF244321}">
                <p14:modId xmlns:p14="http://schemas.microsoft.com/office/powerpoint/2010/main" val="3788732291"/>
              </p:ext>
            </p:extLst>
          </p:nvPr>
        </p:nvGraphicFramePr>
        <p:xfrm>
          <a:off x="4663322" y="1197695"/>
          <a:ext cx="6951579" cy="490407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a:graphicFrameLocks/>
          </p:cNvGraphicFramePr>
          <p:nvPr>
            <p:extLst>
              <p:ext uri="{D42A27DB-BD31-4B8C-83A1-F6EECF244321}">
                <p14:modId xmlns:p14="http://schemas.microsoft.com/office/powerpoint/2010/main" val="119605108"/>
              </p:ext>
            </p:extLst>
          </p:nvPr>
        </p:nvGraphicFramePr>
        <p:xfrm>
          <a:off x="2858036" y="1697027"/>
          <a:ext cx="6762751" cy="478949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1547313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858036" y="450761"/>
            <a:ext cx="6475928" cy="646331"/>
          </a:xfrm>
          <a:prstGeom prst="rect">
            <a:avLst/>
          </a:prstGeom>
          <a:noFill/>
        </p:spPr>
        <p:txBody>
          <a:bodyPr wrap="square" rtlCol="0">
            <a:spAutoFit/>
          </a:bodyPr>
          <a:lstStyle/>
          <a:p>
            <a:pPr algn="ctr"/>
            <a:r>
              <a:rPr lang="en-US" sz="3600" b="1" dirty="0">
                <a:solidFill>
                  <a:srgbClr val="C00000"/>
                </a:solidFill>
                <a:latin typeface="+mj-lt"/>
              </a:rPr>
              <a:t>TEAM</a:t>
            </a:r>
            <a:endParaRPr lang="bg-BG" sz="3600" b="1" dirty="0">
              <a:solidFill>
                <a:srgbClr val="C00000"/>
              </a:solidFill>
              <a:latin typeface="+mj-lt"/>
            </a:endParaRPr>
          </a:p>
        </p:txBody>
      </p:sp>
      <p:grpSp>
        <p:nvGrpSpPr>
          <p:cNvPr id="6" name="Group 5"/>
          <p:cNvGrpSpPr/>
          <p:nvPr/>
        </p:nvGrpSpPr>
        <p:grpSpPr>
          <a:xfrm>
            <a:off x="1507934" y="1485980"/>
            <a:ext cx="9176132" cy="2654935"/>
            <a:chOff x="514952" y="1485980"/>
            <a:chExt cx="9176132" cy="2654935"/>
          </a:xfrm>
        </p:grpSpPr>
        <p:sp>
          <p:nvSpPr>
            <p:cNvPr id="8" name="TextBox 7"/>
            <p:cNvSpPr txBox="1"/>
            <p:nvPr/>
          </p:nvSpPr>
          <p:spPr>
            <a:xfrm>
              <a:off x="514952" y="2971364"/>
              <a:ext cx="2751205" cy="1138773"/>
            </a:xfrm>
            <a:prstGeom prst="rect">
              <a:avLst/>
            </a:prstGeom>
            <a:noFill/>
          </p:spPr>
          <p:txBody>
            <a:bodyPr wrap="square" rtlCol="0">
              <a:spAutoFit/>
            </a:bodyPr>
            <a:lstStyle/>
            <a:p>
              <a:pPr algn="ctr"/>
              <a:r>
                <a:rPr lang="en-US" b="1" dirty="0">
                  <a:solidFill>
                    <a:srgbClr val="C00000"/>
                  </a:solidFill>
                  <a:latin typeface="Ubuntu" panose="020B0504030602030204" pitchFamily="34" charset="0"/>
                </a:rPr>
                <a:t>Name </a:t>
              </a:r>
            </a:p>
            <a:p>
              <a:pPr algn="ctr"/>
              <a:r>
                <a:rPr lang="en-US" dirty="0">
                  <a:solidFill>
                    <a:srgbClr val="C00000"/>
                  </a:solidFill>
                  <a:latin typeface="Ubuntu" panose="020B0504030602030204" pitchFamily="34" charset="0"/>
                </a:rPr>
                <a:t>CEO</a:t>
              </a:r>
              <a:endParaRPr lang="en-US" sz="1600" dirty="0">
                <a:solidFill>
                  <a:srgbClr val="C00000"/>
                </a:solidFill>
                <a:latin typeface="Ubuntu" panose="020B0504030602030204" pitchFamily="34" charset="0"/>
              </a:endParaRPr>
            </a:p>
            <a:p>
              <a:pPr algn="ctr"/>
              <a:br>
                <a:rPr lang="en-US" sz="1600" dirty="0">
                  <a:solidFill>
                    <a:srgbClr val="C00000"/>
                  </a:solidFill>
                  <a:latin typeface="Ubuntu" panose="020B0504030602030204" pitchFamily="34" charset="0"/>
                </a:rPr>
              </a:br>
              <a:r>
                <a:rPr lang="en-US" sz="1600" dirty="0">
                  <a:solidFill>
                    <a:srgbClr val="C00000"/>
                  </a:solidFill>
                  <a:latin typeface="Ubuntu" panose="020B0504030602030204" pitchFamily="34" charset="0"/>
                </a:rPr>
                <a:t>Experience</a:t>
              </a:r>
              <a:endParaRPr lang="bg-BG" sz="1600" dirty="0">
                <a:solidFill>
                  <a:srgbClr val="C00000"/>
                </a:solidFill>
                <a:latin typeface="Ubuntu" panose="020B0504030602030204" pitchFamily="34"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68708" y="1612104"/>
              <a:ext cx="1485385" cy="1485385"/>
            </a:xfrm>
            <a:prstGeom prst="rect">
              <a:avLst/>
            </a:prstGeom>
          </p:spPr>
        </p:pic>
        <p:grpSp>
          <p:nvGrpSpPr>
            <p:cNvPr id="17" name="Group 16"/>
            <p:cNvGrpSpPr/>
            <p:nvPr/>
          </p:nvGrpSpPr>
          <p:grpSpPr>
            <a:xfrm>
              <a:off x="6939879" y="1485980"/>
              <a:ext cx="2751205" cy="2654935"/>
              <a:chOff x="8925842" y="2082064"/>
              <a:chExt cx="2751205" cy="2654935"/>
            </a:xfrm>
          </p:grpSpPr>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58753" y="2082064"/>
                <a:ext cx="1485385" cy="1485385"/>
              </a:xfrm>
              <a:prstGeom prst="rect">
                <a:avLst/>
              </a:prstGeom>
            </p:spPr>
          </p:pic>
          <p:sp>
            <p:nvSpPr>
              <p:cNvPr id="14" name="TextBox 13"/>
              <p:cNvSpPr txBox="1"/>
              <p:nvPr/>
            </p:nvSpPr>
            <p:spPr>
              <a:xfrm>
                <a:off x="8925842" y="3567448"/>
                <a:ext cx="2751205" cy="1169551"/>
              </a:xfrm>
              <a:prstGeom prst="rect">
                <a:avLst/>
              </a:prstGeom>
              <a:noFill/>
            </p:spPr>
            <p:txBody>
              <a:bodyPr wrap="square" rtlCol="0">
                <a:spAutoFit/>
              </a:bodyPr>
              <a:lstStyle/>
              <a:p>
                <a:pPr algn="ctr"/>
                <a:r>
                  <a:rPr lang="en-US" b="1" dirty="0">
                    <a:solidFill>
                      <a:srgbClr val="C00000"/>
                    </a:solidFill>
                    <a:latin typeface="Ubuntu" panose="020B0504030602030204" pitchFamily="34" charset="0"/>
                  </a:rPr>
                  <a:t>Name </a:t>
                </a:r>
              </a:p>
              <a:p>
                <a:pPr algn="ctr"/>
                <a:r>
                  <a:rPr lang="en-US" dirty="0">
                    <a:solidFill>
                      <a:srgbClr val="C00000"/>
                    </a:solidFill>
                    <a:latin typeface="Ubuntu" panose="020B0504030602030204" pitchFamily="34" charset="0"/>
                  </a:rPr>
                  <a:t>CTO</a:t>
                </a:r>
              </a:p>
              <a:p>
                <a:pPr algn="ctr"/>
                <a:endParaRPr lang="en-US" dirty="0">
                  <a:solidFill>
                    <a:srgbClr val="C00000"/>
                  </a:solidFill>
                  <a:latin typeface="Ubuntu" panose="020B0504030602030204" pitchFamily="34" charset="0"/>
                </a:endParaRPr>
              </a:p>
              <a:p>
                <a:pPr algn="ctr"/>
                <a:r>
                  <a:rPr lang="en-US" sz="1600" dirty="0">
                    <a:solidFill>
                      <a:srgbClr val="C00000"/>
                    </a:solidFill>
                    <a:latin typeface="Ubuntu" panose="020B0504030602030204" pitchFamily="34" charset="0"/>
                  </a:rPr>
                  <a:t>Experience </a:t>
                </a:r>
                <a:endParaRPr lang="bg-BG" sz="1600" dirty="0">
                  <a:solidFill>
                    <a:srgbClr val="C00000"/>
                  </a:solidFill>
                  <a:latin typeface="Ubuntu" panose="020B0504030602030204" pitchFamily="34" charset="0"/>
                </a:endParaRPr>
              </a:p>
            </p:txBody>
          </p:sp>
        </p:grpSp>
      </p:grpSp>
    </p:spTree>
    <p:extLst>
      <p:ext uri="{BB962C8B-B14F-4D97-AF65-F5344CB8AC3E}">
        <p14:creationId xmlns:p14="http://schemas.microsoft.com/office/powerpoint/2010/main" val="11418278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65302" y="450761"/>
            <a:ext cx="5061397" cy="646331"/>
          </a:xfrm>
          <a:prstGeom prst="rect">
            <a:avLst/>
          </a:prstGeom>
          <a:noFill/>
        </p:spPr>
        <p:txBody>
          <a:bodyPr wrap="square" rtlCol="0">
            <a:spAutoFit/>
          </a:bodyPr>
          <a:lstStyle/>
          <a:p>
            <a:pPr algn="ctr"/>
            <a:r>
              <a:rPr lang="en-US" sz="3600" b="1" dirty="0">
                <a:solidFill>
                  <a:srgbClr val="C00000"/>
                </a:solidFill>
                <a:latin typeface="+mj-lt"/>
              </a:rPr>
              <a:t>PARTNERS</a:t>
            </a:r>
            <a:endParaRPr lang="bg-BG" sz="3600" b="1" dirty="0">
              <a:solidFill>
                <a:srgbClr val="C00000"/>
              </a:solidFill>
              <a:latin typeface="+mj-lt"/>
            </a:endParaRPr>
          </a:p>
        </p:txBody>
      </p:sp>
    </p:spTree>
    <p:extLst>
      <p:ext uri="{BB962C8B-B14F-4D97-AF65-F5344CB8AC3E}">
        <p14:creationId xmlns:p14="http://schemas.microsoft.com/office/powerpoint/2010/main" val="4044993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95538" y="2828836"/>
            <a:ext cx="7400925" cy="461665"/>
          </a:xfrm>
          <a:prstGeom prst="rect">
            <a:avLst/>
          </a:prstGeom>
          <a:noFill/>
        </p:spPr>
        <p:txBody>
          <a:bodyPr wrap="square" rtlCol="0">
            <a:spAutoFit/>
          </a:bodyPr>
          <a:lstStyle/>
          <a:p>
            <a:pPr algn="ctr"/>
            <a:r>
              <a:rPr lang="en-US" sz="2400" dirty="0">
                <a:solidFill>
                  <a:srgbClr val="C00000"/>
                </a:solidFill>
              </a:rPr>
              <a:t>Mission statement</a:t>
            </a:r>
            <a:endParaRPr lang="bg-BG" sz="2400" dirty="0">
              <a:solidFill>
                <a:srgbClr val="C00000"/>
              </a:solidFill>
            </a:endParaRPr>
          </a:p>
        </p:txBody>
      </p:sp>
      <p:sp>
        <p:nvSpPr>
          <p:cNvPr id="7" name="Rounded Rectangle 6"/>
          <p:cNvSpPr/>
          <p:nvPr/>
        </p:nvSpPr>
        <p:spPr>
          <a:xfrm>
            <a:off x="1816894" y="2578872"/>
            <a:ext cx="8558213" cy="1700257"/>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dirty="0">
              <a:highlight>
                <a:srgbClr val="008000"/>
              </a:highlight>
            </a:endParaRPr>
          </a:p>
        </p:txBody>
      </p:sp>
    </p:spTree>
    <p:extLst>
      <p:ext uri="{BB962C8B-B14F-4D97-AF65-F5344CB8AC3E}">
        <p14:creationId xmlns:p14="http://schemas.microsoft.com/office/powerpoint/2010/main" val="10559205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240664" y="3167181"/>
            <a:ext cx="9710670" cy="1319528"/>
          </a:xfrm>
          <a:prstGeom prst="rect">
            <a:avLst/>
          </a:prstGeom>
          <a:noFill/>
        </p:spPr>
        <p:txBody>
          <a:bodyPr wrap="square" rtlCol="0">
            <a:spAutoFit/>
          </a:bodyPr>
          <a:lstStyle/>
          <a:p>
            <a:pPr algn="ctr">
              <a:lnSpc>
                <a:spcPct val="114000"/>
              </a:lnSpc>
            </a:pPr>
            <a:r>
              <a:rPr lang="en-US" sz="3600" b="1" dirty="0">
                <a:solidFill>
                  <a:srgbClr val="C00000"/>
                </a:solidFill>
                <a:latin typeface="Ubuntu" panose="020B0504030602030204" pitchFamily="34" charset="0"/>
              </a:rPr>
              <a:t>Contacts and Thank you! </a:t>
            </a:r>
          </a:p>
          <a:p>
            <a:pPr algn="ctr">
              <a:lnSpc>
                <a:spcPct val="114000"/>
              </a:lnSpc>
            </a:pPr>
            <a:r>
              <a:rPr lang="en-US" sz="3600" b="1" dirty="0">
                <a:solidFill>
                  <a:srgbClr val="C00000"/>
                </a:solidFill>
                <a:latin typeface="Ubuntu" panose="020B0504030602030204" pitchFamily="34" charset="0"/>
                <a:hlinkClick r:id="rId3">
                  <a:extLst>
                    <a:ext uri="{A12FA001-AC4F-418D-AE19-62706E023703}">
                      <ahyp:hlinkClr xmlns:ahyp="http://schemas.microsoft.com/office/drawing/2018/hyperlinkcolor" val="tx"/>
                    </a:ext>
                  </a:extLst>
                </a:hlinkClick>
              </a:rPr>
              <a:t>aaa@xyz.com</a:t>
            </a:r>
            <a:r>
              <a:rPr lang="en-US" sz="3600" b="1" dirty="0">
                <a:solidFill>
                  <a:srgbClr val="C00000"/>
                </a:solidFill>
                <a:latin typeface="Ubuntu" panose="020B0504030602030204" pitchFamily="34" charset="0"/>
              </a:rPr>
              <a:t> </a:t>
            </a:r>
            <a:endParaRPr lang="bg-BG" sz="3600" b="1" dirty="0">
              <a:solidFill>
                <a:srgbClr val="C00000"/>
              </a:solidFill>
              <a:latin typeface="Ubuntu" panose="020B0504030602030204" pitchFamily="34" charset="0"/>
            </a:endParaRPr>
          </a:p>
        </p:txBody>
      </p:sp>
    </p:spTree>
    <p:extLst>
      <p:ext uri="{BB962C8B-B14F-4D97-AF65-F5344CB8AC3E}">
        <p14:creationId xmlns:p14="http://schemas.microsoft.com/office/powerpoint/2010/main" val="2563459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65302" y="466527"/>
            <a:ext cx="5061397" cy="646331"/>
          </a:xfrm>
          <a:prstGeom prst="rect">
            <a:avLst/>
          </a:prstGeom>
          <a:noFill/>
        </p:spPr>
        <p:txBody>
          <a:bodyPr wrap="square" rtlCol="0">
            <a:spAutoFit/>
          </a:bodyPr>
          <a:lstStyle/>
          <a:p>
            <a:pPr algn="ctr"/>
            <a:r>
              <a:rPr lang="en-US" sz="3600" b="1" dirty="0">
                <a:solidFill>
                  <a:srgbClr val="C00000"/>
                </a:solidFill>
                <a:latin typeface="+mj-lt"/>
              </a:rPr>
              <a:t>THE PROBLEM</a:t>
            </a:r>
            <a:endParaRPr lang="bg-BG" sz="3600" b="1" dirty="0">
              <a:solidFill>
                <a:srgbClr val="C00000"/>
              </a:solidFill>
              <a:latin typeface="+mj-lt"/>
            </a:endParaRPr>
          </a:p>
        </p:txBody>
      </p:sp>
      <p:grpSp>
        <p:nvGrpSpPr>
          <p:cNvPr id="8" name="Group 7"/>
          <p:cNvGrpSpPr/>
          <p:nvPr/>
        </p:nvGrpSpPr>
        <p:grpSpPr>
          <a:xfrm>
            <a:off x="1367174" y="2247131"/>
            <a:ext cx="2820474" cy="1555878"/>
            <a:chOff x="1367174" y="2247131"/>
            <a:chExt cx="2820474" cy="1555878"/>
          </a:xfrm>
        </p:grpSpPr>
        <p:sp>
          <p:nvSpPr>
            <p:cNvPr id="14" name="TextBox 13"/>
            <p:cNvSpPr txBox="1"/>
            <p:nvPr/>
          </p:nvSpPr>
          <p:spPr>
            <a:xfrm>
              <a:off x="1367174" y="3412902"/>
              <a:ext cx="2820474" cy="390107"/>
            </a:xfrm>
            <a:prstGeom prst="rect">
              <a:avLst/>
            </a:prstGeom>
            <a:noFill/>
          </p:spPr>
          <p:txBody>
            <a:bodyPr wrap="square" rtlCol="0">
              <a:spAutoFit/>
            </a:bodyPr>
            <a:lstStyle/>
            <a:p>
              <a:pPr algn="ctr">
                <a:lnSpc>
                  <a:spcPct val="114000"/>
                </a:lnSpc>
              </a:pPr>
              <a:r>
                <a:rPr lang="en-AU" dirty="0">
                  <a:solidFill>
                    <a:srgbClr val="C00000"/>
                  </a:solidFill>
                </a:rPr>
                <a:t>P</a:t>
              </a:r>
              <a:r>
                <a:rPr lang="en-US" dirty="0" err="1">
                  <a:solidFill>
                    <a:srgbClr val="C00000"/>
                  </a:solidFill>
                </a:rPr>
                <a:t>roblem</a:t>
              </a:r>
              <a:r>
                <a:rPr lang="en-US" dirty="0">
                  <a:solidFill>
                    <a:srgbClr val="C00000"/>
                  </a:solidFill>
                </a:rPr>
                <a:t> 1</a:t>
              </a:r>
              <a:endParaRPr lang="bg-BG" dirty="0">
                <a:solidFill>
                  <a:srgbClr val="C00000"/>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26220" y="2247131"/>
              <a:ext cx="1102381" cy="1102381"/>
            </a:xfrm>
            <a:prstGeom prst="rect">
              <a:avLst/>
            </a:prstGeom>
            <a:noFill/>
          </p:spPr>
        </p:pic>
      </p:grpSp>
      <p:grpSp>
        <p:nvGrpSpPr>
          <p:cNvPr id="6" name="Group 5"/>
          <p:cNvGrpSpPr/>
          <p:nvPr/>
        </p:nvGrpSpPr>
        <p:grpSpPr>
          <a:xfrm>
            <a:off x="4685763" y="2316542"/>
            <a:ext cx="2820474" cy="1486466"/>
            <a:chOff x="4685763" y="2316542"/>
            <a:chExt cx="2820474" cy="1486466"/>
          </a:xfrm>
        </p:grpSpPr>
        <p:sp>
          <p:nvSpPr>
            <p:cNvPr id="15" name="TextBox 14"/>
            <p:cNvSpPr txBox="1"/>
            <p:nvPr/>
          </p:nvSpPr>
          <p:spPr>
            <a:xfrm>
              <a:off x="4685763" y="3412901"/>
              <a:ext cx="2820474" cy="390107"/>
            </a:xfrm>
            <a:prstGeom prst="rect">
              <a:avLst/>
            </a:prstGeom>
            <a:noFill/>
          </p:spPr>
          <p:txBody>
            <a:bodyPr wrap="square" rtlCol="0">
              <a:spAutoFit/>
            </a:bodyPr>
            <a:lstStyle/>
            <a:p>
              <a:pPr algn="ctr">
                <a:lnSpc>
                  <a:spcPct val="114000"/>
                </a:lnSpc>
              </a:pPr>
              <a:r>
                <a:rPr lang="en-US" dirty="0">
                  <a:solidFill>
                    <a:srgbClr val="C00000"/>
                  </a:solidFill>
                </a:rPr>
                <a:t>Problem 2</a:t>
              </a:r>
              <a:endParaRPr lang="bg-BG" dirty="0">
                <a:solidFill>
                  <a:srgbClr val="C00000"/>
                </a:solidFill>
              </a:endParaRP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44809" y="2316542"/>
              <a:ext cx="1102381" cy="1102381"/>
            </a:xfrm>
            <a:prstGeom prst="rect">
              <a:avLst/>
            </a:prstGeom>
          </p:spPr>
        </p:pic>
      </p:grpSp>
      <p:grpSp>
        <p:nvGrpSpPr>
          <p:cNvPr id="9" name="Group 8"/>
          <p:cNvGrpSpPr/>
          <p:nvPr/>
        </p:nvGrpSpPr>
        <p:grpSpPr>
          <a:xfrm>
            <a:off x="8004352" y="2373907"/>
            <a:ext cx="2820474" cy="1429101"/>
            <a:chOff x="8004352" y="2373907"/>
            <a:chExt cx="2820474" cy="1429101"/>
          </a:xfrm>
        </p:grpSpPr>
        <p:sp>
          <p:nvSpPr>
            <p:cNvPr id="16" name="TextBox 15"/>
            <p:cNvSpPr txBox="1"/>
            <p:nvPr/>
          </p:nvSpPr>
          <p:spPr>
            <a:xfrm>
              <a:off x="8004352" y="3412901"/>
              <a:ext cx="2820474" cy="390107"/>
            </a:xfrm>
            <a:prstGeom prst="rect">
              <a:avLst/>
            </a:prstGeom>
            <a:noFill/>
          </p:spPr>
          <p:txBody>
            <a:bodyPr wrap="square" rtlCol="0">
              <a:spAutoFit/>
            </a:bodyPr>
            <a:lstStyle/>
            <a:p>
              <a:pPr algn="ctr">
                <a:lnSpc>
                  <a:spcPct val="114000"/>
                </a:lnSpc>
              </a:pPr>
              <a:r>
                <a:rPr lang="en-US" dirty="0">
                  <a:solidFill>
                    <a:srgbClr val="C00000"/>
                  </a:solidFill>
                </a:rPr>
                <a:t>Problem 3</a:t>
              </a:r>
              <a:endParaRPr lang="bg-BG" b="1" dirty="0">
                <a:solidFill>
                  <a:srgbClr val="C00000"/>
                </a:solidFill>
                <a:latin typeface="+mj-lt"/>
              </a:endParaRPr>
            </a:p>
          </p:txBody>
        </p:sp>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926786" y="2373907"/>
              <a:ext cx="975605" cy="975605"/>
            </a:xfrm>
            <a:prstGeom prst="rect">
              <a:avLst/>
            </a:prstGeom>
          </p:spPr>
        </p:pic>
      </p:grpSp>
    </p:spTree>
    <p:extLst>
      <p:ext uri="{BB962C8B-B14F-4D97-AF65-F5344CB8AC3E}">
        <p14:creationId xmlns:p14="http://schemas.microsoft.com/office/powerpoint/2010/main" val="4066279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65302" y="450761"/>
            <a:ext cx="5061397" cy="646331"/>
          </a:xfrm>
          <a:prstGeom prst="rect">
            <a:avLst/>
          </a:prstGeom>
          <a:noFill/>
        </p:spPr>
        <p:txBody>
          <a:bodyPr wrap="square" rtlCol="0">
            <a:spAutoFit/>
          </a:bodyPr>
          <a:lstStyle/>
          <a:p>
            <a:pPr algn="ctr"/>
            <a:r>
              <a:rPr lang="en-US" sz="3600" b="1" dirty="0">
                <a:solidFill>
                  <a:srgbClr val="C00000"/>
                </a:solidFill>
                <a:latin typeface="+mj-lt"/>
              </a:rPr>
              <a:t>THE SOLUTION</a:t>
            </a:r>
            <a:endParaRPr lang="bg-BG" sz="3600" b="1" dirty="0">
              <a:solidFill>
                <a:srgbClr val="C00000"/>
              </a:solidFill>
              <a:latin typeface="+mj-lt"/>
            </a:endParaRPr>
          </a:p>
        </p:txBody>
      </p:sp>
      <p:sp>
        <p:nvSpPr>
          <p:cNvPr id="14" name="TextBox 13"/>
          <p:cNvSpPr txBox="1"/>
          <p:nvPr/>
        </p:nvSpPr>
        <p:spPr>
          <a:xfrm>
            <a:off x="1367174" y="3412902"/>
            <a:ext cx="2820474" cy="390107"/>
          </a:xfrm>
          <a:prstGeom prst="rect">
            <a:avLst/>
          </a:prstGeom>
          <a:noFill/>
        </p:spPr>
        <p:txBody>
          <a:bodyPr wrap="square" rtlCol="0">
            <a:spAutoFit/>
          </a:bodyPr>
          <a:lstStyle/>
          <a:p>
            <a:pPr algn="ctr">
              <a:lnSpc>
                <a:spcPct val="114000"/>
              </a:lnSpc>
            </a:pPr>
            <a:r>
              <a:rPr lang="en-US" dirty="0">
                <a:solidFill>
                  <a:srgbClr val="C00000"/>
                </a:solidFill>
              </a:rPr>
              <a:t>Feature or product 1</a:t>
            </a:r>
            <a:endParaRPr lang="bg-BG" dirty="0">
              <a:solidFill>
                <a:srgbClr val="C00000"/>
              </a:solidFill>
              <a:latin typeface="+mj-lt"/>
            </a:endParaRPr>
          </a:p>
        </p:txBody>
      </p:sp>
      <p:sp>
        <p:nvSpPr>
          <p:cNvPr id="15" name="TextBox 14"/>
          <p:cNvSpPr txBox="1"/>
          <p:nvPr/>
        </p:nvSpPr>
        <p:spPr>
          <a:xfrm>
            <a:off x="4685763" y="3412901"/>
            <a:ext cx="2820474" cy="390107"/>
          </a:xfrm>
          <a:prstGeom prst="rect">
            <a:avLst/>
          </a:prstGeom>
          <a:noFill/>
        </p:spPr>
        <p:txBody>
          <a:bodyPr wrap="square" rtlCol="0">
            <a:spAutoFit/>
          </a:bodyPr>
          <a:lstStyle/>
          <a:p>
            <a:pPr algn="ctr">
              <a:lnSpc>
                <a:spcPct val="114000"/>
              </a:lnSpc>
            </a:pPr>
            <a:r>
              <a:rPr lang="en-US" dirty="0">
                <a:solidFill>
                  <a:srgbClr val="C00000"/>
                </a:solidFill>
              </a:rPr>
              <a:t>Feature or product 2</a:t>
            </a:r>
            <a:endParaRPr lang="bg-BG" dirty="0">
              <a:solidFill>
                <a:srgbClr val="C00000"/>
              </a:solidFill>
              <a:latin typeface="+mj-lt"/>
            </a:endParaRPr>
          </a:p>
        </p:txBody>
      </p:sp>
      <p:sp>
        <p:nvSpPr>
          <p:cNvPr id="16" name="TextBox 15"/>
          <p:cNvSpPr txBox="1"/>
          <p:nvPr/>
        </p:nvSpPr>
        <p:spPr>
          <a:xfrm>
            <a:off x="8004352" y="3412901"/>
            <a:ext cx="2820474" cy="390107"/>
          </a:xfrm>
          <a:prstGeom prst="rect">
            <a:avLst/>
          </a:prstGeom>
          <a:noFill/>
        </p:spPr>
        <p:txBody>
          <a:bodyPr wrap="square" rtlCol="0">
            <a:spAutoFit/>
          </a:bodyPr>
          <a:lstStyle/>
          <a:p>
            <a:pPr algn="ctr">
              <a:lnSpc>
                <a:spcPct val="114000"/>
              </a:lnSpc>
            </a:pPr>
            <a:r>
              <a:rPr lang="en-AU" dirty="0">
                <a:solidFill>
                  <a:srgbClr val="C00000"/>
                </a:solidFill>
                <a:latin typeface="+mj-lt"/>
              </a:rPr>
              <a:t>F</a:t>
            </a:r>
            <a:r>
              <a:rPr lang="en-US" dirty="0" err="1">
                <a:solidFill>
                  <a:srgbClr val="C00000"/>
                </a:solidFill>
                <a:latin typeface="+mj-lt"/>
              </a:rPr>
              <a:t>eature</a:t>
            </a:r>
            <a:r>
              <a:rPr lang="en-US" dirty="0">
                <a:solidFill>
                  <a:srgbClr val="C00000"/>
                </a:solidFill>
                <a:latin typeface="+mj-lt"/>
              </a:rPr>
              <a:t> or product 3</a:t>
            </a:r>
            <a:endParaRPr lang="bg-BG" dirty="0">
              <a:solidFill>
                <a:srgbClr val="C00000"/>
              </a:solidFill>
              <a:latin typeface="+mj-lt"/>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83992" y="2260298"/>
            <a:ext cx="1024015" cy="1024015"/>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65403" y="2388884"/>
            <a:ext cx="1024015" cy="1024015"/>
          </a:xfrm>
          <a:prstGeom prst="rect">
            <a:avLst/>
          </a:prstGeom>
        </p:spPr>
      </p:pic>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902581" y="2388886"/>
            <a:ext cx="1024015" cy="1024015"/>
          </a:xfrm>
          <a:prstGeom prst="rect">
            <a:avLst/>
          </a:prstGeom>
        </p:spPr>
      </p:pic>
    </p:spTree>
    <p:extLst>
      <p:ext uri="{BB962C8B-B14F-4D97-AF65-F5344CB8AC3E}">
        <p14:creationId xmlns:p14="http://schemas.microsoft.com/office/powerpoint/2010/main" val="3402183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rot="1091308">
            <a:off x="5863914" y="-810594"/>
            <a:ext cx="7405412" cy="9050474"/>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
        <p:nvSpPr>
          <p:cNvPr id="7" name="TextBox 6"/>
          <p:cNvSpPr txBox="1"/>
          <p:nvPr/>
        </p:nvSpPr>
        <p:spPr>
          <a:xfrm>
            <a:off x="282839" y="553792"/>
            <a:ext cx="5061397" cy="646331"/>
          </a:xfrm>
          <a:prstGeom prst="rect">
            <a:avLst/>
          </a:prstGeom>
          <a:noFill/>
        </p:spPr>
        <p:txBody>
          <a:bodyPr wrap="square" rtlCol="0">
            <a:spAutoFit/>
          </a:bodyPr>
          <a:lstStyle/>
          <a:p>
            <a:pPr algn="ctr"/>
            <a:r>
              <a:rPr lang="en-US" sz="3600" b="1" dirty="0">
                <a:solidFill>
                  <a:srgbClr val="C00000"/>
                </a:solidFill>
                <a:latin typeface="+mj-lt"/>
              </a:rPr>
              <a:t>PRODUCT</a:t>
            </a:r>
            <a:endParaRPr lang="bg-BG" sz="3600" b="1" dirty="0">
              <a:solidFill>
                <a:srgbClr val="C00000"/>
              </a:solidFill>
              <a:latin typeface="+mj-lt"/>
            </a:endParaRPr>
          </a:p>
        </p:txBody>
      </p:sp>
      <p:sp>
        <p:nvSpPr>
          <p:cNvPr id="9" name="Rectangle 8"/>
          <p:cNvSpPr/>
          <p:nvPr/>
        </p:nvSpPr>
        <p:spPr>
          <a:xfrm>
            <a:off x="126609" y="1456104"/>
            <a:ext cx="5217627" cy="705899"/>
          </a:xfrm>
          <a:prstGeom prst="rect">
            <a:avLst/>
          </a:prstGeom>
        </p:spPr>
        <p:txBody>
          <a:bodyPr wrap="square">
            <a:spAutoFit/>
          </a:bodyPr>
          <a:lstStyle/>
          <a:p>
            <a:pPr>
              <a:lnSpc>
                <a:spcPct val="114000"/>
              </a:lnSpc>
            </a:pPr>
            <a:r>
              <a:rPr lang="en-US" b="1" dirty="0">
                <a:solidFill>
                  <a:srgbClr val="C00000"/>
                </a:solidFill>
                <a:latin typeface="Ubuntu" panose="020B0504030602030204" pitchFamily="34" charset="0"/>
                <a:ea typeface="Times New Roman" panose="02020603050405020304" pitchFamily="18" charset="0"/>
                <a:cs typeface="Times New Roman" panose="02020603050405020304" pitchFamily="18" charset="0"/>
              </a:rPr>
              <a:t>FEATURE 1</a:t>
            </a:r>
            <a:br>
              <a:rPr lang="en-US" b="1" dirty="0">
                <a:solidFill>
                  <a:srgbClr val="C00000"/>
                </a:solidFill>
                <a:effectLst/>
                <a:latin typeface="Ubuntu" panose="020B0504030602030204" pitchFamily="34" charset="0"/>
                <a:ea typeface="Times New Roman" panose="02020603050405020304" pitchFamily="18" charset="0"/>
                <a:cs typeface="Times New Roman" panose="02020603050405020304" pitchFamily="18" charset="0"/>
              </a:rPr>
            </a:br>
            <a:r>
              <a:rPr lang="en-US" dirty="0">
                <a:solidFill>
                  <a:srgbClr val="C00000"/>
                </a:solidFill>
                <a:latin typeface="Ubuntu Light" panose="020B0304030602030204" pitchFamily="34" charset="0"/>
                <a:ea typeface="Times New Roman" panose="02020603050405020304" pitchFamily="18" charset="0"/>
                <a:cs typeface="Times New Roman" panose="02020603050405020304" pitchFamily="18" charset="0"/>
              </a:rPr>
              <a:t>explanation text…….</a:t>
            </a:r>
            <a:endParaRPr lang="bg-BG" dirty="0">
              <a:solidFill>
                <a:srgbClr val="C00000"/>
              </a:solidFill>
              <a:latin typeface="Ubuntu Light" panose="020B0304030602030204" pitchFamily="34" charset="0"/>
            </a:endParaRPr>
          </a:p>
        </p:txBody>
      </p:sp>
      <p:sp>
        <p:nvSpPr>
          <p:cNvPr id="13" name="Rectangle 12"/>
          <p:cNvSpPr/>
          <p:nvPr/>
        </p:nvSpPr>
        <p:spPr>
          <a:xfrm>
            <a:off x="126608" y="3514164"/>
            <a:ext cx="4874017" cy="705899"/>
          </a:xfrm>
          <a:prstGeom prst="rect">
            <a:avLst/>
          </a:prstGeom>
        </p:spPr>
        <p:txBody>
          <a:bodyPr wrap="square">
            <a:spAutoFit/>
          </a:bodyPr>
          <a:lstStyle/>
          <a:p>
            <a:pPr>
              <a:lnSpc>
                <a:spcPct val="114000"/>
              </a:lnSpc>
            </a:pPr>
            <a:r>
              <a:rPr lang="en-US" b="1" dirty="0">
                <a:solidFill>
                  <a:srgbClr val="C00000"/>
                </a:solidFill>
                <a:effectLst/>
                <a:latin typeface="Ubuntu" panose="020B0504030602030204" pitchFamily="34" charset="0"/>
                <a:ea typeface="Times New Roman" panose="02020603050405020304" pitchFamily="18" charset="0"/>
                <a:cs typeface="Times New Roman" panose="02020603050405020304" pitchFamily="18" charset="0"/>
              </a:rPr>
              <a:t>FEATURE 2</a:t>
            </a:r>
            <a:br>
              <a:rPr lang="en-US" dirty="0">
                <a:solidFill>
                  <a:srgbClr val="C00000"/>
                </a:solidFill>
                <a:effectLst/>
                <a:latin typeface="Ubuntu" panose="020B0504030602030204" pitchFamily="34" charset="0"/>
                <a:ea typeface="Times New Roman" panose="02020603050405020304" pitchFamily="18" charset="0"/>
                <a:cs typeface="Times New Roman" panose="02020603050405020304" pitchFamily="18" charset="0"/>
              </a:rPr>
            </a:br>
            <a:r>
              <a:rPr lang="en-US" dirty="0">
                <a:solidFill>
                  <a:srgbClr val="C00000"/>
                </a:solidFill>
              </a:rPr>
              <a:t>Text……..</a:t>
            </a:r>
            <a:endParaRPr lang="bg-BG" dirty="0">
              <a:solidFill>
                <a:srgbClr val="C00000"/>
              </a:solidFill>
              <a:latin typeface="Ubuntu Light" panose="020B0304030602030204" pitchFamily="34" charset="0"/>
            </a:endParaRPr>
          </a:p>
        </p:txBody>
      </p:sp>
      <p:pic>
        <p:nvPicPr>
          <p:cNvPr id="11" name="Picture 10">
            <a:extLst>
              <a:ext uri="{FF2B5EF4-FFF2-40B4-BE49-F238E27FC236}">
                <a16:creationId xmlns:a16="http://schemas.microsoft.com/office/drawing/2014/main" id="{7E025EC1-5070-4162-9C2A-F82FB48142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557" y="605274"/>
            <a:ext cx="3183246" cy="5647453"/>
          </a:xfrm>
          <a:prstGeom prst="rect">
            <a:avLst/>
          </a:prstGeom>
        </p:spPr>
      </p:pic>
    </p:spTree>
    <p:extLst>
      <p:ext uri="{BB962C8B-B14F-4D97-AF65-F5344CB8AC3E}">
        <p14:creationId xmlns:p14="http://schemas.microsoft.com/office/powerpoint/2010/main" val="2889101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rot="1091308">
            <a:off x="5863914" y="-810594"/>
            <a:ext cx="7405412" cy="9050474"/>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
        <p:nvSpPr>
          <p:cNvPr id="7" name="TextBox 6"/>
          <p:cNvSpPr txBox="1"/>
          <p:nvPr/>
        </p:nvSpPr>
        <p:spPr>
          <a:xfrm>
            <a:off x="282839" y="553792"/>
            <a:ext cx="5061397" cy="646331"/>
          </a:xfrm>
          <a:prstGeom prst="rect">
            <a:avLst/>
          </a:prstGeom>
          <a:noFill/>
        </p:spPr>
        <p:txBody>
          <a:bodyPr wrap="square" rtlCol="0">
            <a:spAutoFit/>
          </a:bodyPr>
          <a:lstStyle/>
          <a:p>
            <a:pPr algn="ctr"/>
            <a:r>
              <a:rPr lang="en-US" sz="3600" b="1" dirty="0">
                <a:solidFill>
                  <a:srgbClr val="C00000"/>
                </a:solidFill>
                <a:latin typeface="+mj-lt"/>
              </a:rPr>
              <a:t>WHY NOW?</a:t>
            </a:r>
            <a:endParaRPr lang="bg-BG" sz="3600" b="1" dirty="0">
              <a:solidFill>
                <a:srgbClr val="C00000"/>
              </a:solidFill>
              <a:latin typeface="+mj-lt"/>
            </a:endParaRPr>
          </a:p>
        </p:txBody>
      </p:sp>
      <p:sp>
        <p:nvSpPr>
          <p:cNvPr id="9" name="Rectangle 8"/>
          <p:cNvSpPr/>
          <p:nvPr/>
        </p:nvSpPr>
        <p:spPr>
          <a:xfrm>
            <a:off x="126609" y="1456104"/>
            <a:ext cx="5217627" cy="1355499"/>
          </a:xfrm>
          <a:prstGeom prst="rect">
            <a:avLst/>
          </a:prstGeom>
        </p:spPr>
        <p:txBody>
          <a:bodyPr wrap="square">
            <a:spAutoFit/>
          </a:bodyPr>
          <a:lstStyle/>
          <a:p>
            <a:pPr>
              <a:lnSpc>
                <a:spcPct val="114000"/>
              </a:lnSpc>
            </a:pPr>
            <a:r>
              <a:rPr lang="en-US" b="1" dirty="0">
                <a:solidFill>
                  <a:srgbClr val="C00000"/>
                </a:solidFill>
                <a:effectLst/>
                <a:latin typeface="Ubuntu" panose="020B0504030602030204" pitchFamily="34" charset="0"/>
                <a:ea typeface="Times New Roman" panose="02020603050405020304" pitchFamily="18" charset="0"/>
                <a:cs typeface="Times New Roman" panose="02020603050405020304" pitchFamily="18" charset="0"/>
              </a:rPr>
              <a:t>INDUSTRY 4.0</a:t>
            </a:r>
            <a:br>
              <a:rPr lang="en-US" dirty="0">
                <a:solidFill>
                  <a:srgbClr val="C00000"/>
                </a:solidFill>
                <a:effectLst/>
                <a:latin typeface="Ubuntu" panose="020B0504030602030204" pitchFamily="34" charset="0"/>
                <a:ea typeface="Times New Roman" panose="02020603050405020304" pitchFamily="18" charset="0"/>
                <a:cs typeface="Times New Roman" panose="02020603050405020304" pitchFamily="18" charset="0"/>
              </a:rPr>
            </a:br>
            <a:r>
              <a:rPr lang="en-US" dirty="0">
                <a:solidFill>
                  <a:srgbClr val="C00000"/>
                </a:solidFill>
                <a:latin typeface="Ubuntu Light" panose="020B0304030602030204" pitchFamily="34" charset="0"/>
                <a:ea typeface="Times New Roman" panose="02020603050405020304" pitchFamily="18" charset="0"/>
                <a:cs typeface="Times New Roman" panose="02020603050405020304" pitchFamily="18" charset="0"/>
              </a:rPr>
              <a:t>Industry 4.0 is in full swing and manufacturers are desperate to cut costs through technology and connectivity</a:t>
            </a:r>
            <a:endParaRPr lang="bg-BG" dirty="0">
              <a:solidFill>
                <a:srgbClr val="C00000"/>
              </a:solidFill>
              <a:latin typeface="Ubuntu Light" panose="020B0304030602030204" pitchFamily="34" charset="0"/>
            </a:endParaRPr>
          </a:p>
        </p:txBody>
      </p:sp>
      <p:sp>
        <p:nvSpPr>
          <p:cNvPr id="16" name="TextBox 15"/>
          <p:cNvSpPr txBox="1"/>
          <p:nvPr/>
        </p:nvSpPr>
        <p:spPr>
          <a:xfrm>
            <a:off x="6823482" y="553791"/>
            <a:ext cx="5061397" cy="1200329"/>
          </a:xfrm>
          <a:prstGeom prst="rect">
            <a:avLst/>
          </a:prstGeom>
          <a:noFill/>
        </p:spPr>
        <p:txBody>
          <a:bodyPr wrap="square" rtlCol="0">
            <a:spAutoFit/>
          </a:bodyPr>
          <a:lstStyle/>
          <a:p>
            <a:pPr algn="ctr"/>
            <a:r>
              <a:rPr lang="en-US" sz="3600" b="1" dirty="0">
                <a:solidFill>
                  <a:srgbClr val="C00000"/>
                </a:solidFill>
                <a:latin typeface="+mj-lt"/>
              </a:rPr>
              <a:t>INTERNET OF THINGS</a:t>
            </a:r>
            <a:endParaRPr lang="bg-BG" sz="3600" b="1" dirty="0">
              <a:solidFill>
                <a:srgbClr val="C00000"/>
              </a:solidFill>
              <a:latin typeface="+mj-lt"/>
            </a:endParaRPr>
          </a:p>
        </p:txBody>
      </p:sp>
    </p:spTree>
    <p:extLst>
      <p:ext uri="{BB962C8B-B14F-4D97-AF65-F5344CB8AC3E}">
        <p14:creationId xmlns:p14="http://schemas.microsoft.com/office/powerpoint/2010/main" val="755595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65302" y="450761"/>
            <a:ext cx="5061397" cy="646331"/>
          </a:xfrm>
          <a:prstGeom prst="rect">
            <a:avLst/>
          </a:prstGeom>
          <a:noFill/>
        </p:spPr>
        <p:txBody>
          <a:bodyPr wrap="square" rtlCol="0">
            <a:spAutoFit/>
          </a:bodyPr>
          <a:lstStyle/>
          <a:p>
            <a:pPr algn="ctr"/>
            <a:r>
              <a:rPr lang="en-US" sz="3600" b="1" dirty="0">
                <a:solidFill>
                  <a:srgbClr val="C00000"/>
                </a:solidFill>
                <a:latin typeface="+mj-lt"/>
              </a:rPr>
              <a:t>THE MARKET</a:t>
            </a:r>
            <a:endParaRPr lang="bg-BG" sz="3600" b="1" dirty="0">
              <a:solidFill>
                <a:srgbClr val="C00000"/>
              </a:solidFill>
              <a:latin typeface="+mj-lt"/>
            </a:endParaRPr>
          </a:p>
        </p:txBody>
      </p:sp>
      <p:grpSp>
        <p:nvGrpSpPr>
          <p:cNvPr id="2" name="Group 1"/>
          <p:cNvGrpSpPr/>
          <p:nvPr/>
        </p:nvGrpSpPr>
        <p:grpSpPr>
          <a:xfrm>
            <a:off x="1493812" y="2481427"/>
            <a:ext cx="9204377" cy="1561338"/>
            <a:chOff x="1416175" y="2570811"/>
            <a:chExt cx="9204377" cy="1561338"/>
          </a:xfrm>
        </p:grpSpPr>
        <p:sp>
          <p:nvSpPr>
            <p:cNvPr id="14" name="TextBox 13"/>
            <p:cNvSpPr txBox="1"/>
            <p:nvPr/>
          </p:nvSpPr>
          <p:spPr>
            <a:xfrm>
              <a:off x="1416175" y="2570812"/>
              <a:ext cx="2820474" cy="1547988"/>
            </a:xfrm>
            <a:prstGeom prst="rect">
              <a:avLst/>
            </a:prstGeom>
            <a:noFill/>
          </p:spPr>
          <p:txBody>
            <a:bodyPr wrap="square" rtlCol="0">
              <a:spAutoFit/>
            </a:bodyPr>
            <a:lstStyle/>
            <a:p>
              <a:pPr algn="ctr">
                <a:lnSpc>
                  <a:spcPct val="114000"/>
                </a:lnSpc>
              </a:pPr>
              <a:r>
                <a:rPr lang="en-US" sz="4800" b="1" dirty="0">
                  <a:solidFill>
                    <a:srgbClr val="C00000"/>
                  </a:solidFill>
                  <a:latin typeface="+mj-lt"/>
                </a:rPr>
                <a:t>$23 </a:t>
              </a:r>
              <a:r>
                <a:rPr lang="en-US" sz="4800" b="1" dirty="0" err="1">
                  <a:solidFill>
                    <a:srgbClr val="C00000"/>
                  </a:solidFill>
                  <a:latin typeface="+mj-lt"/>
                </a:rPr>
                <a:t>bln</a:t>
              </a:r>
              <a:r>
                <a:rPr lang="en-US" sz="4800" b="1" dirty="0">
                  <a:solidFill>
                    <a:srgbClr val="C00000"/>
                  </a:solidFill>
                  <a:latin typeface="+mj-lt"/>
                </a:rPr>
                <a:t>.</a:t>
              </a:r>
            </a:p>
            <a:p>
              <a:pPr algn="ctr">
                <a:lnSpc>
                  <a:spcPct val="114000"/>
                </a:lnSpc>
              </a:pPr>
              <a:r>
                <a:rPr lang="en-US" dirty="0">
                  <a:solidFill>
                    <a:srgbClr val="C00000"/>
                  </a:solidFill>
                </a:rPr>
                <a:t>Global market</a:t>
              </a:r>
            </a:p>
            <a:p>
              <a:pPr algn="ctr">
                <a:lnSpc>
                  <a:spcPct val="114000"/>
                </a:lnSpc>
              </a:pPr>
              <a:r>
                <a:rPr lang="en-US" b="1" dirty="0">
                  <a:solidFill>
                    <a:srgbClr val="C00000"/>
                  </a:solidFill>
                  <a:latin typeface="+mj-lt"/>
                </a:rPr>
                <a:t>TAM</a:t>
              </a:r>
              <a:endParaRPr lang="bg-BG" b="1" dirty="0">
                <a:solidFill>
                  <a:srgbClr val="C00000"/>
                </a:solidFill>
                <a:latin typeface="+mj-lt"/>
              </a:endParaRPr>
            </a:p>
          </p:txBody>
        </p:sp>
        <p:sp>
          <p:nvSpPr>
            <p:cNvPr id="10" name="TextBox 9"/>
            <p:cNvSpPr txBox="1"/>
            <p:nvPr/>
          </p:nvSpPr>
          <p:spPr>
            <a:xfrm>
              <a:off x="7800078" y="2570811"/>
              <a:ext cx="2820474" cy="1232197"/>
            </a:xfrm>
            <a:prstGeom prst="rect">
              <a:avLst/>
            </a:prstGeom>
            <a:noFill/>
          </p:spPr>
          <p:txBody>
            <a:bodyPr wrap="square" rtlCol="0">
              <a:spAutoFit/>
            </a:bodyPr>
            <a:lstStyle/>
            <a:p>
              <a:pPr algn="ctr">
                <a:lnSpc>
                  <a:spcPct val="114000"/>
                </a:lnSpc>
              </a:pPr>
              <a:r>
                <a:rPr lang="en-US" sz="4800" b="1" dirty="0">
                  <a:solidFill>
                    <a:srgbClr val="C00000"/>
                  </a:solidFill>
                  <a:latin typeface="+mj-lt"/>
                </a:rPr>
                <a:t>59%</a:t>
              </a:r>
            </a:p>
            <a:p>
              <a:pPr algn="ctr">
                <a:lnSpc>
                  <a:spcPct val="114000"/>
                </a:lnSpc>
              </a:pPr>
              <a:r>
                <a:rPr lang="en-US" dirty="0">
                  <a:solidFill>
                    <a:srgbClr val="C00000"/>
                  </a:solidFill>
                </a:rPr>
                <a:t>SOM</a:t>
              </a:r>
              <a:endParaRPr lang="bg-BG" b="1" dirty="0">
                <a:solidFill>
                  <a:srgbClr val="C00000"/>
                </a:solidFill>
                <a:latin typeface="+mj-lt"/>
              </a:endParaRPr>
            </a:p>
          </p:txBody>
        </p:sp>
        <p:sp>
          <p:nvSpPr>
            <p:cNvPr id="11" name="TextBox 10"/>
            <p:cNvSpPr txBox="1"/>
            <p:nvPr/>
          </p:nvSpPr>
          <p:spPr>
            <a:xfrm>
              <a:off x="4546482" y="2584161"/>
              <a:ext cx="2943762" cy="1547988"/>
            </a:xfrm>
            <a:prstGeom prst="rect">
              <a:avLst/>
            </a:prstGeom>
            <a:noFill/>
          </p:spPr>
          <p:txBody>
            <a:bodyPr wrap="square" rtlCol="0">
              <a:spAutoFit/>
            </a:bodyPr>
            <a:lstStyle/>
            <a:p>
              <a:pPr algn="ctr">
                <a:lnSpc>
                  <a:spcPct val="114000"/>
                </a:lnSpc>
              </a:pPr>
              <a:r>
                <a:rPr lang="en-US" sz="4800" b="1" dirty="0">
                  <a:solidFill>
                    <a:srgbClr val="C00000"/>
                  </a:solidFill>
                  <a:latin typeface="+mj-lt"/>
                </a:rPr>
                <a:t>$72.7 </a:t>
              </a:r>
              <a:r>
                <a:rPr lang="en-US" sz="4800" b="1" dirty="0" err="1">
                  <a:solidFill>
                    <a:srgbClr val="C00000"/>
                  </a:solidFill>
                  <a:latin typeface="+mj-lt"/>
                </a:rPr>
                <a:t>bln</a:t>
              </a:r>
              <a:r>
                <a:rPr lang="en-US" sz="4800" b="1" dirty="0">
                  <a:solidFill>
                    <a:srgbClr val="C00000"/>
                  </a:solidFill>
                  <a:latin typeface="+mj-lt"/>
                </a:rPr>
                <a:t>.</a:t>
              </a:r>
            </a:p>
            <a:p>
              <a:pPr algn="ctr">
                <a:lnSpc>
                  <a:spcPct val="114000"/>
                </a:lnSpc>
              </a:pPr>
              <a:r>
                <a:rPr lang="en-US" dirty="0">
                  <a:solidFill>
                    <a:srgbClr val="C00000"/>
                  </a:solidFill>
                </a:rPr>
                <a:t>More specific market</a:t>
              </a:r>
            </a:p>
            <a:p>
              <a:pPr algn="ctr">
                <a:lnSpc>
                  <a:spcPct val="114000"/>
                </a:lnSpc>
              </a:pPr>
              <a:r>
                <a:rPr lang="en-US" b="1" dirty="0">
                  <a:solidFill>
                    <a:srgbClr val="C00000"/>
                  </a:solidFill>
                  <a:latin typeface="+mj-lt"/>
                </a:rPr>
                <a:t>SAM</a:t>
              </a:r>
              <a:endParaRPr lang="bg-BG" b="1" dirty="0">
                <a:solidFill>
                  <a:srgbClr val="C00000"/>
                </a:solidFill>
                <a:latin typeface="+mj-lt"/>
              </a:endParaRPr>
            </a:p>
          </p:txBody>
        </p:sp>
      </p:grpSp>
    </p:spTree>
    <p:extLst>
      <p:ext uri="{BB962C8B-B14F-4D97-AF65-F5344CB8AC3E}">
        <p14:creationId xmlns:p14="http://schemas.microsoft.com/office/powerpoint/2010/main" val="18197750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65302" y="450761"/>
            <a:ext cx="5061397" cy="646331"/>
          </a:xfrm>
          <a:prstGeom prst="rect">
            <a:avLst/>
          </a:prstGeom>
          <a:noFill/>
        </p:spPr>
        <p:txBody>
          <a:bodyPr wrap="square" rtlCol="0">
            <a:spAutoFit/>
          </a:bodyPr>
          <a:lstStyle/>
          <a:p>
            <a:pPr algn="ctr"/>
            <a:r>
              <a:rPr lang="en-US" sz="3600" b="1" dirty="0">
                <a:solidFill>
                  <a:srgbClr val="C00000"/>
                </a:solidFill>
                <a:latin typeface="+mj-lt"/>
              </a:rPr>
              <a:t>BUSINESS MODEL</a:t>
            </a:r>
            <a:endParaRPr lang="bg-BG" sz="3600" b="1" dirty="0">
              <a:solidFill>
                <a:srgbClr val="C00000"/>
              </a:solidFill>
              <a:latin typeface="+mj-lt"/>
            </a:endParaRPr>
          </a:p>
        </p:txBody>
      </p:sp>
      <p:sp>
        <p:nvSpPr>
          <p:cNvPr id="3" name="Plus 2"/>
          <p:cNvSpPr/>
          <p:nvPr/>
        </p:nvSpPr>
        <p:spPr>
          <a:xfrm>
            <a:off x="5760244" y="3093943"/>
            <a:ext cx="671513" cy="670114"/>
          </a:xfrm>
          <a:prstGeom prst="mathPlus">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dirty="0">
              <a:highlight>
                <a:srgbClr val="008000"/>
              </a:highlight>
            </a:endParaRPr>
          </a:p>
        </p:txBody>
      </p:sp>
      <p:grpSp>
        <p:nvGrpSpPr>
          <p:cNvPr id="22" name="Group 21"/>
          <p:cNvGrpSpPr/>
          <p:nvPr/>
        </p:nvGrpSpPr>
        <p:grpSpPr>
          <a:xfrm>
            <a:off x="2821185" y="2178559"/>
            <a:ext cx="6549630" cy="2500883"/>
            <a:chOff x="1714784" y="2264284"/>
            <a:chExt cx="6549630" cy="2500883"/>
          </a:xfrm>
        </p:grpSpPr>
        <p:grpSp>
          <p:nvGrpSpPr>
            <p:cNvPr id="13" name="Group 12"/>
            <p:cNvGrpSpPr/>
            <p:nvPr/>
          </p:nvGrpSpPr>
          <p:grpSpPr>
            <a:xfrm>
              <a:off x="1714784" y="2264284"/>
              <a:ext cx="2500884" cy="2500883"/>
              <a:chOff x="1714784" y="2264284"/>
              <a:chExt cx="2500884" cy="2500883"/>
            </a:xfrm>
          </p:grpSpPr>
          <p:sp>
            <p:nvSpPr>
              <p:cNvPr id="2" name="TextBox 1"/>
              <p:cNvSpPr txBox="1"/>
              <p:nvPr/>
            </p:nvSpPr>
            <p:spPr>
              <a:xfrm>
                <a:off x="1800796" y="2428875"/>
                <a:ext cx="2328862" cy="1292662"/>
              </a:xfrm>
              <a:prstGeom prst="rect">
                <a:avLst/>
              </a:prstGeom>
              <a:noFill/>
            </p:spPr>
            <p:txBody>
              <a:bodyPr wrap="square" rtlCol="0">
                <a:spAutoFit/>
              </a:bodyPr>
              <a:lstStyle/>
              <a:p>
                <a:pPr algn="ctr"/>
                <a:r>
                  <a:rPr lang="bg-BG" sz="6000" b="1" dirty="0">
                    <a:solidFill>
                      <a:srgbClr val="C00000"/>
                    </a:solidFill>
                    <a:latin typeface="+mj-lt"/>
                  </a:rPr>
                  <a:t>€</a:t>
                </a:r>
                <a:r>
                  <a:rPr lang="en-US" sz="6000" b="1" dirty="0">
                    <a:solidFill>
                      <a:srgbClr val="C00000"/>
                    </a:solidFill>
                    <a:latin typeface="+mj-lt"/>
                  </a:rPr>
                  <a:t>700</a:t>
                </a:r>
                <a:br>
                  <a:rPr lang="en-US" sz="6000" dirty="0">
                    <a:solidFill>
                      <a:srgbClr val="C00000"/>
                    </a:solidFill>
                    <a:latin typeface="+mj-lt"/>
                  </a:rPr>
                </a:br>
                <a:r>
                  <a:rPr lang="en-US" dirty="0">
                    <a:solidFill>
                      <a:srgbClr val="C00000"/>
                    </a:solidFill>
                    <a:latin typeface="Ubuntu Light" panose="020B0304030602030204" pitchFamily="34" charset="0"/>
                    <a:ea typeface="Times New Roman" panose="02020603050405020304" pitchFamily="18" charset="0"/>
                    <a:cs typeface="Times New Roman" panose="02020603050405020304" pitchFamily="18" charset="0"/>
                  </a:rPr>
                  <a:t>Price per user</a:t>
                </a:r>
                <a:endParaRPr lang="bg-BG" sz="6000" dirty="0">
                  <a:solidFill>
                    <a:srgbClr val="C00000"/>
                  </a:solidFill>
                  <a:latin typeface="+mj-lt"/>
                </a:endParaRPr>
              </a:p>
            </p:txBody>
          </p:sp>
          <p:grpSp>
            <p:nvGrpSpPr>
              <p:cNvPr id="10" name="Group 9"/>
              <p:cNvGrpSpPr/>
              <p:nvPr/>
            </p:nvGrpSpPr>
            <p:grpSpPr>
              <a:xfrm>
                <a:off x="1714785" y="2264284"/>
                <a:ext cx="2500883" cy="2500883"/>
                <a:chOff x="1714785" y="2078546"/>
                <a:chExt cx="2500883" cy="2500883"/>
              </a:xfrm>
            </p:grpSpPr>
            <p:sp>
              <p:nvSpPr>
                <p:cNvPr id="5" name="Rectangle 4"/>
                <p:cNvSpPr/>
                <p:nvPr/>
              </p:nvSpPr>
              <p:spPr>
                <a:xfrm>
                  <a:off x="1714785" y="2078546"/>
                  <a:ext cx="2500883" cy="2500883"/>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dirty="0">
                    <a:solidFill>
                      <a:srgbClr val="C00000"/>
                    </a:solidFill>
                    <a:highlight>
                      <a:srgbClr val="008000"/>
                    </a:highlight>
                  </a:endParaRPr>
                </a:p>
              </p:txBody>
            </p:sp>
            <p:sp>
              <p:nvSpPr>
                <p:cNvPr id="8" name="Rectangle 7"/>
                <p:cNvSpPr/>
                <p:nvPr/>
              </p:nvSpPr>
              <p:spPr>
                <a:xfrm>
                  <a:off x="1714785" y="3998535"/>
                  <a:ext cx="2500883" cy="580894"/>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solidFill>
                      <a:srgbClr val="C00000"/>
                    </a:solidFill>
                  </a:endParaRPr>
                </a:p>
              </p:txBody>
            </p:sp>
          </p:grpSp>
          <p:sp>
            <p:nvSpPr>
              <p:cNvPr id="12" name="TextBox 11"/>
              <p:cNvSpPr txBox="1"/>
              <p:nvPr/>
            </p:nvSpPr>
            <p:spPr>
              <a:xfrm>
                <a:off x="1714784" y="4290054"/>
                <a:ext cx="2500883" cy="369332"/>
              </a:xfrm>
              <a:prstGeom prst="rect">
                <a:avLst/>
              </a:prstGeom>
              <a:noFill/>
            </p:spPr>
            <p:txBody>
              <a:bodyPr wrap="square" rtlCol="0">
                <a:spAutoFit/>
              </a:bodyPr>
              <a:lstStyle/>
              <a:p>
                <a:pPr algn="ctr"/>
                <a:r>
                  <a:rPr lang="en-US" dirty="0">
                    <a:solidFill>
                      <a:srgbClr val="C00000"/>
                    </a:solidFill>
                  </a:rPr>
                  <a:t>One-time</a:t>
                </a:r>
                <a:endParaRPr lang="bg-BG" dirty="0">
                  <a:solidFill>
                    <a:srgbClr val="C00000"/>
                  </a:solidFill>
                </a:endParaRPr>
              </a:p>
            </p:txBody>
          </p:sp>
        </p:grpSp>
        <p:grpSp>
          <p:nvGrpSpPr>
            <p:cNvPr id="21" name="Group 20"/>
            <p:cNvGrpSpPr/>
            <p:nvPr/>
          </p:nvGrpSpPr>
          <p:grpSpPr>
            <a:xfrm>
              <a:off x="5763531" y="2264284"/>
              <a:ext cx="2500883" cy="2500883"/>
              <a:chOff x="5763531" y="2264284"/>
              <a:chExt cx="2500883" cy="2500883"/>
            </a:xfrm>
          </p:grpSpPr>
          <p:sp>
            <p:nvSpPr>
              <p:cNvPr id="11" name="TextBox 10"/>
              <p:cNvSpPr txBox="1"/>
              <p:nvPr/>
            </p:nvSpPr>
            <p:spPr>
              <a:xfrm>
                <a:off x="5776674" y="2428875"/>
                <a:ext cx="2474596" cy="1569660"/>
              </a:xfrm>
              <a:prstGeom prst="rect">
                <a:avLst/>
              </a:prstGeom>
              <a:noFill/>
            </p:spPr>
            <p:txBody>
              <a:bodyPr wrap="square" rtlCol="0">
                <a:spAutoFit/>
              </a:bodyPr>
              <a:lstStyle/>
              <a:p>
                <a:pPr algn="ctr"/>
                <a:r>
                  <a:rPr lang="bg-BG" sz="6000" b="1" dirty="0">
                    <a:solidFill>
                      <a:srgbClr val="C00000"/>
                    </a:solidFill>
                    <a:latin typeface="+mj-lt"/>
                  </a:rPr>
                  <a:t>€</a:t>
                </a:r>
                <a:r>
                  <a:rPr lang="en-US" sz="6000" b="1" dirty="0">
                    <a:solidFill>
                      <a:srgbClr val="C00000"/>
                    </a:solidFill>
                    <a:latin typeface="+mj-lt"/>
                  </a:rPr>
                  <a:t>50</a:t>
                </a:r>
                <a:r>
                  <a:rPr lang="en-US" sz="2800" b="1" dirty="0">
                    <a:solidFill>
                      <a:srgbClr val="C00000"/>
                    </a:solidFill>
                    <a:latin typeface="+mj-lt"/>
                  </a:rPr>
                  <a:t>/</a:t>
                </a:r>
                <a:r>
                  <a:rPr lang="en-US" sz="2000" b="1" dirty="0">
                    <a:solidFill>
                      <a:srgbClr val="C00000"/>
                    </a:solidFill>
                    <a:latin typeface="+mj-lt"/>
                  </a:rPr>
                  <a:t>month</a:t>
                </a:r>
                <a:br>
                  <a:rPr lang="en-US" sz="6000" dirty="0">
                    <a:solidFill>
                      <a:srgbClr val="C00000"/>
                    </a:solidFill>
                    <a:latin typeface="+mj-lt"/>
                  </a:rPr>
                </a:br>
                <a:r>
                  <a:rPr lang="en-US" dirty="0">
                    <a:solidFill>
                      <a:srgbClr val="C00000"/>
                    </a:solidFill>
                    <a:latin typeface="Ubuntu Light" panose="020B0304030602030204" pitchFamily="34" charset="0"/>
                    <a:cs typeface="Times New Roman" panose="02020603050405020304" pitchFamily="18" charset="0"/>
                  </a:rPr>
                  <a:t>Subscription for </a:t>
                </a:r>
                <a:br>
                  <a:rPr lang="en-US" dirty="0">
                    <a:solidFill>
                      <a:srgbClr val="C00000"/>
                    </a:solidFill>
                    <a:latin typeface="Ubuntu Light" panose="020B0304030602030204" pitchFamily="34" charset="0"/>
                    <a:cs typeface="Times New Roman" panose="02020603050405020304" pitchFamily="18" charset="0"/>
                  </a:rPr>
                </a:br>
                <a:r>
                  <a:rPr lang="en-US" dirty="0">
                    <a:solidFill>
                      <a:srgbClr val="C00000"/>
                    </a:solidFill>
                    <a:latin typeface="Ubuntu Light" panose="020B0304030602030204" pitchFamily="34" charset="0"/>
                    <a:cs typeface="Times New Roman" panose="02020603050405020304" pitchFamily="18" charset="0"/>
                  </a:rPr>
                  <a:t>web &amp; mobile app</a:t>
                </a:r>
                <a:endParaRPr lang="bg-BG" sz="6000" dirty="0">
                  <a:solidFill>
                    <a:srgbClr val="C00000"/>
                  </a:solidFill>
                  <a:latin typeface="+mj-lt"/>
                </a:endParaRPr>
              </a:p>
            </p:txBody>
          </p:sp>
          <p:grpSp>
            <p:nvGrpSpPr>
              <p:cNvPr id="17" name="Group 16"/>
              <p:cNvGrpSpPr/>
              <p:nvPr/>
            </p:nvGrpSpPr>
            <p:grpSpPr>
              <a:xfrm>
                <a:off x="5763531" y="2264284"/>
                <a:ext cx="2500883" cy="2500883"/>
                <a:chOff x="1714785" y="2078546"/>
                <a:chExt cx="2500883" cy="2500883"/>
              </a:xfrm>
            </p:grpSpPr>
            <p:sp>
              <p:nvSpPr>
                <p:cNvPr id="18" name="Rectangle 17"/>
                <p:cNvSpPr/>
                <p:nvPr/>
              </p:nvSpPr>
              <p:spPr>
                <a:xfrm>
                  <a:off x="1714785" y="2078546"/>
                  <a:ext cx="2500883" cy="2500883"/>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solidFill>
                      <a:srgbClr val="C00000"/>
                    </a:solidFill>
                  </a:endParaRPr>
                </a:p>
              </p:txBody>
            </p:sp>
            <p:sp>
              <p:nvSpPr>
                <p:cNvPr id="19" name="Rectangle 18"/>
                <p:cNvSpPr/>
                <p:nvPr/>
              </p:nvSpPr>
              <p:spPr>
                <a:xfrm>
                  <a:off x="1714785" y="3998535"/>
                  <a:ext cx="2500883" cy="580894"/>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solidFill>
                      <a:srgbClr val="C00000"/>
                    </a:solidFill>
                  </a:endParaRPr>
                </a:p>
              </p:txBody>
            </p:sp>
          </p:grpSp>
          <p:sp>
            <p:nvSpPr>
              <p:cNvPr id="20" name="TextBox 19"/>
              <p:cNvSpPr txBox="1"/>
              <p:nvPr/>
            </p:nvSpPr>
            <p:spPr>
              <a:xfrm>
                <a:off x="5763531" y="4290054"/>
                <a:ext cx="2500883" cy="369332"/>
              </a:xfrm>
              <a:prstGeom prst="rect">
                <a:avLst/>
              </a:prstGeom>
              <a:noFill/>
            </p:spPr>
            <p:txBody>
              <a:bodyPr wrap="square" rtlCol="0">
                <a:spAutoFit/>
              </a:bodyPr>
              <a:lstStyle>
                <a:defPPr>
                  <a:defRPr lang="bg-BG"/>
                </a:defPPr>
                <a:lvl1pPr algn="ctr">
                  <a:defRPr>
                    <a:solidFill>
                      <a:srgbClr val="2171A3"/>
                    </a:solidFill>
                  </a:defRPr>
                </a:lvl1pPr>
              </a:lstStyle>
              <a:p>
                <a:r>
                  <a:rPr lang="en-US" dirty="0">
                    <a:solidFill>
                      <a:srgbClr val="C00000"/>
                    </a:solidFill>
                  </a:rPr>
                  <a:t>Recurring</a:t>
                </a:r>
                <a:endParaRPr lang="bg-BG" dirty="0">
                  <a:solidFill>
                    <a:srgbClr val="C00000"/>
                  </a:solidFill>
                </a:endParaRPr>
              </a:p>
            </p:txBody>
          </p:sp>
        </p:grpSp>
      </p:grpSp>
    </p:spTree>
    <p:extLst>
      <p:ext uri="{BB962C8B-B14F-4D97-AF65-F5344CB8AC3E}">
        <p14:creationId xmlns:p14="http://schemas.microsoft.com/office/powerpoint/2010/main" val="27352182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95538" y="2828836"/>
            <a:ext cx="7400925" cy="461665"/>
          </a:xfrm>
          <a:prstGeom prst="rect">
            <a:avLst/>
          </a:prstGeom>
          <a:noFill/>
        </p:spPr>
        <p:txBody>
          <a:bodyPr wrap="square" rtlCol="0">
            <a:spAutoFit/>
          </a:bodyPr>
          <a:lstStyle/>
          <a:p>
            <a:pPr algn="ctr"/>
            <a:r>
              <a:rPr lang="en-US" sz="2400" dirty="0">
                <a:solidFill>
                  <a:schemeClr val="bg1"/>
                </a:solidFill>
              </a:rPr>
              <a:t>Text…………</a:t>
            </a:r>
            <a:endParaRPr lang="bg-BG" sz="2400" dirty="0">
              <a:solidFill>
                <a:schemeClr val="bg1"/>
              </a:solidFill>
            </a:endParaRPr>
          </a:p>
        </p:txBody>
      </p:sp>
      <p:sp>
        <p:nvSpPr>
          <p:cNvPr id="7" name="Rounded Rectangle 6"/>
          <p:cNvSpPr/>
          <p:nvPr/>
        </p:nvSpPr>
        <p:spPr>
          <a:xfrm>
            <a:off x="1816894" y="2578872"/>
            <a:ext cx="8558213" cy="1700257"/>
          </a:xfrm>
          <a:prstGeom prst="round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a:p>
        </p:txBody>
      </p:sp>
      <p:sp>
        <p:nvSpPr>
          <p:cNvPr id="5" name="TextBox 4"/>
          <p:cNvSpPr txBox="1"/>
          <p:nvPr/>
        </p:nvSpPr>
        <p:spPr>
          <a:xfrm>
            <a:off x="3565302" y="434995"/>
            <a:ext cx="5061397" cy="646331"/>
          </a:xfrm>
          <a:prstGeom prst="rect">
            <a:avLst/>
          </a:prstGeom>
          <a:noFill/>
        </p:spPr>
        <p:txBody>
          <a:bodyPr wrap="square" rtlCol="0">
            <a:spAutoFit/>
          </a:bodyPr>
          <a:lstStyle/>
          <a:p>
            <a:pPr algn="ctr"/>
            <a:r>
              <a:rPr lang="en-US" sz="3600" b="1" dirty="0">
                <a:solidFill>
                  <a:srgbClr val="C00000"/>
                </a:solidFill>
                <a:latin typeface="+mj-lt"/>
              </a:rPr>
              <a:t>BUSINESS MODEL</a:t>
            </a:r>
            <a:endParaRPr lang="bg-BG" sz="3600" b="1" dirty="0">
              <a:solidFill>
                <a:srgbClr val="C00000"/>
              </a:solidFill>
              <a:latin typeface="+mj-lt"/>
            </a:endParaRPr>
          </a:p>
        </p:txBody>
      </p:sp>
    </p:spTree>
    <p:extLst>
      <p:ext uri="{BB962C8B-B14F-4D97-AF65-F5344CB8AC3E}">
        <p14:creationId xmlns:p14="http://schemas.microsoft.com/office/powerpoint/2010/main" val="14770024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5164</TotalTime>
  <Words>1020</Words>
  <Application>Microsoft Office PowerPoint</Application>
  <PresentationFormat>Widescreen</PresentationFormat>
  <Paragraphs>166</Paragraphs>
  <Slides>20</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Ubuntu</vt:lpstr>
      <vt:lpstr>Ubuntu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Dimitar Kostov</cp:lastModifiedBy>
  <cp:revision>118</cp:revision>
  <dcterms:created xsi:type="dcterms:W3CDTF">2017-07-28T08:38:11Z</dcterms:created>
  <dcterms:modified xsi:type="dcterms:W3CDTF">2020-06-22T08:33:45Z</dcterms:modified>
</cp:coreProperties>
</file>