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4610"/>
  </p:normalViewPr>
  <p:slideViewPr>
    <p:cSldViewPr snapToGrid="0" snapToObjects="1">
      <p:cViewPr varScale="1">
        <p:scale>
          <a:sx n="151" d="100"/>
          <a:sy n="151" d="100"/>
        </p:scale>
        <p:origin x="1064" y="4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Приходи (хил. лв.)</c:v>
                </c:pt>
              </c:strCache>
            </c:strRef>
          </c:tx>
          <c:spPr>
            <a:solidFill>
              <a:srgbClr val="1B5E20"/>
            </a:solidFill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0" i="0" u="none" strike="noStrike">
                    <a:solidFill>
                      <a:srgbClr val="1B5E2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Година 1</c:v>
                </c:pt>
                <c:pt idx="1">
                  <c:v>Година 2</c:v>
                </c:pt>
                <c:pt idx="2">
                  <c:v>Година 3</c:v>
                </c:pt>
                <c:pt idx="3">
                  <c:v>Година 4</c:v>
                </c:pt>
                <c:pt idx="4">
                  <c:v>Година 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25</c:v>
                </c:pt>
                <c:pt idx="1">
                  <c:v>95</c:v>
                </c:pt>
                <c:pt idx="2">
                  <c:v>280</c:v>
                </c:pt>
                <c:pt idx="3">
                  <c:v>520</c:v>
                </c:pt>
                <c:pt idx="4">
                  <c:v>850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1D8-264C-8E6D-38107BB212A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4E4E4E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0E0E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4E4E4E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99486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bulgaria-connect.lovable.app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hyperlink" Target="bulgaria-connect.lovable.app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nkedin.com/in/george-georgievv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5E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D4A01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914400"/>
            <a:ext cx="76809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400" b="1" kern="0" spc="4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БЪЛГАРИЯ CONNECT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371600" y="2011680"/>
            <a:ext cx="6400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800" dirty="0">
                <a:solidFill>
                  <a:srgbClr val="F5E6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Социалната мрежа, която свързва българите</a:t>
            </a:r>
            <a:endParaRPr lang="en-US" sz="180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1800" dirty="0">
                <a:solidFill>
                  <a:srgbClr val="F5E6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чрез историята на България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3200400" y="3108960"/>
            <a:ext cx="2743200" cy="36576"/>
          </a:xfrm>
          <a:prstGeom prst="rect">
            <a:avLst/>
          </a:prstGeom>
          <a:solidFill>
            <a:srgbClr val="D4A01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1371600" y="3383280"/>
            <a:ext cx="6400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i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Най-добър студентски стартъп на УНСС </a:t>
            </a:r>
            <a:r>
              <a:rPr lang="bg-BG" sz="1600" i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</a:t>
            </a:r>
            <a:r>
              <a:rPr lang="en-US" sz="1600" i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2026</a:t>
            </a:r>
            <a:r>
              <a:rPr lang="bg-BG" sz="1600" i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г.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2286000" y="420624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00B0F0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bulgaria-connect.lovable.app</a:t>
            </a:r>
            <a:endParaRPr lang="en-US" sz="1300" dirty="0">
              <a:solidFill>
                <a:srgbClr val="00B0F0"/>
              </a:solidFill>
            </a:endParaRPr>
          </a:p>
        </p:txBody>
      </p:sp>
      <p:sp>
        <p:nvSpPr>
          <p:cNvPr id="8" name="Shape 6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D4A017"/>
          </a:solidFill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B5E2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08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548640" y="50292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B5E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УЕБ ПРИСЪСТВИЕ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548640" y="1234440"/>
            <a:ext cx="8046720" cy="1463040"/>
          </a:xfrm>
          <a:prstGeom prst="rect">
            <a:avLst/>
          </a:prstGeom>
          <a:solidFill>
            <a:srgbClr val="1B5E20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914400" y="1463040"/>
            <a:ext cx="548640" cy="548640"/>
          </a:xfrm>
          <a:prstGeom prst="ellipse">
            <a:avLst/>
          </a:prstGeom>
          <a:solidFill>
            <a:srgbClr val="D4A017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2980" y="1531620"/>
            <a:ext cx="411480" cy="41148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645920" y="137160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Уеб приложение (MVP)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1645920" y="1783080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00B0F0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bulgaria-connect.lovable.app</a:t>
            </a:r>
            <a:endParaRPr lang="en-US" sz="1400" dirty="0">
              <a:solidFill>
                <a:srgbClr val="00B0F0"/>
              </a:solidFill>
            </a:endParaRPr>
          </a:p>
        </p:txBody>
      </p:sp>
      <p:sp>
        <p:nvSpPr>
          <p:cNvPr id="10" name="Text 7"/>
          <p:cNvSpPr/>
          <p:nvPr/>
        </p:nvSpPr>
        <p:spPr>
          <a:xfrm>
            <a:off x="1645920" y="2103120"/>
            <a:ext cx="6583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F5E6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Функционален прототип, достъпен онлайн - демонстрира основните функции на платформата: исторически фрази, интерактивна карта и </a:t>
            </a:r>
            <a:r>
              <a:rPr lang="en-US" sz="1100" dirty="0" err="1">
                <a:solidFill>
                  <a:srgbClr val="F5E6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социални</a:t>
            </a:r>
            <a:r>
              <a:rPr lang="en-US" sz="1100" dirty="0">
                <a:solidFill>
                  <a:srgbClr val="F5E6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функции.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548640" y="292608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B5E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Планирано развитие на присъствието</a:t>
            </a:r>
            <a:endParaRPr lang="en-US" sz="1600" dirty="0"/>
          </a:p>
        </p:txBody>
      </p:sp>
      <p:sp>
        <p:nvSpPr>
          <p:cNvPr id="12" name="Shape 9"/>
          <p:cNvSpPr/>
          <p:nvPr/>
        </p:nvSpPr>
        <p:spPr>
          <a:xfrm>
            <a:off x="548640" y="3383280"/>
            <a:ext cx="2606040" cy="14173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240" y="3566160"/>
            <a:ext cx="365760" cy="36576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1234440" y="3520440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Уеб платформа</a:t>
            </a:r>
            <a:endParaRPr lang="en-US" sz="1300" dirty="0"/>
          </a:p>
        </p:txBody>
      </p:sp>
      <p:sp>
        <p:nvSpPr>
          <p:cNvPr id="15" name="Text 11"/>
          <p:cNvSpPr/>
          <p:nvPr/>
        </p:nvSpPr>
        <p:spPr>
          <a:xfrm>
            <a:off x="1234440" y="3840480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Пълна версия с разширени функции</a:t>
            </a:r>
            <a:endParaRPr lang="en-US" sz="1000" dirty="0"/>
          </a:p>
        </p:txBody>
      </p:sp>
      <p:sp>
        <p:nvSpPr>
          <p:cNvPr id="16" name="Text 12"/>
          <p:cNvSpPr/>
          <p:nvPr/>
        </p:nvSpPr>
        <p:spPr>
          <a:xfrm>
            <a:off x="777240" y="4251960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4CAF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АКТИВЕН</a:t>
            </a:r>
            <a:endParaRPr lang="en-US" sz="900" dirty="0"/>
          </a:p>
        </p:txBody>
      </p:sp>
      <p:sp>
        <p:nvSpPr>
          <p:cNvPr id="17" name="Shape 13"/>
          <p:cNvSpPr/>
          <p:nvPr/>
        </p:nvSpPr>
        <p:spPr>
          <a:xfrm>
            <a:off x="3383280" y="3383280"/>
            <a:ext cx="2606040" cy="14173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11880" y="3566160"/>
            <a:ext cx="365760" cy="365760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4069080" y="3520440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iOS / Android</a:t>
            </a:r>
            <a:endParaRPr lang="en-US" sz="1300" dirty="0"/>
          </a:p>
        </p:txBody>
      </p:sp>
      <p:sp>
        <p:nvSpPr>
          <p:cNvPr id="20" name="Text 15"/>
          <p:cNvSpPr/>
          <p:nvPr/>
        </p:nvSpPr>
        <p:spPr>
          <a:xfrm>
            <a:off x="4069080" y="3840480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Мобилно приложение (Q3 2026)</a:t>
            </a:r>
            <a:endParaRPr lang="en-US" sz="1000" dirty="0"/>
          </a:p>
        </p:txBody>
      </p:sp>
      <p:sp>
        <p:nvSpPr>
          <p:cNvPr id="22" name="Shape 17"/>
          <p:cNvSpPr/>
          <p:nvPr/>
        </p:nvSpPr>
        <p:spPr>
          <a:xfrm>
            <a:off x="6217920" y="3383280"/>
            <a:ext cx="2606040" cy="14173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pic>
        <p:nvPicPr>
          <p:cNvPr id="23" name="Image 3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46520" y="3566160"/>
            <a:ext cx="365760" cy="365760"/>
          </a:xfrm>
          <a:prstGeom prst="rect">
            <a:avLst/>
          </a:prstGeom>
        </p:spPr>
      </p:pic>
      <p:sp>
        <p:nvSpPr>
          <p:cNvPr id="24" name="Text 18"/>
          <p:cNvSpPr/>
          <p:nvPr/>
        </p:nvSpPr>
        <p:spPr>
          <a:xfrm>
            <a:off x="6903720" y="3520440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Социални мрежи</a:t>
            </a:r>
            <a:r>
              <a:rPr lang="bg-BG" sz="13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(акаунти, групи и страници)</a:t>
            </a:r>
            <a:endParaRPr lang="en-US" sz="1300" dirty="0"/>
          </a:p>
        </p:txBody>
      </p:sp>
      <p:sp>
        <p:nvSpPr>
          <p:cNvPr id="25" name="Text 19"/>
          <p:cNvSpPr/>
          <p:nvPr/>
        </p:nvSpPr>
        <p:spPr>
          <a:xfrm>
            <a:off x="6903720" y="3931920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Instagram, Facebook, TikTok</a:t>
            </a:r>
            <a:endParaRPr lang="en-US" sz="1000" dirty="0"/>
          </a:p>
        </p:txBody>
      </p:sp>
      <p:sp>
        <p:nvSpPr>
          <p:cNvPr id="26" name="Text 20"/>
          <p:cNvSpPr/>
          <p:nvPr/>
        </p:nvSpPr>
        <p:spPr>
          <a:xfrm>
            <a:off x="6446520" y="4251960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7575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ПЛАНИРАНО</a:t>
            </a:r>
            <a:endParaRPr lang="en-US" sz="900" dirty="0"/>
          </a:p>
        </p:txBody>
      </p:sp>
      <p:sp>
        <p:nvSpPr>
          <p:cNvPr id="27" name="Shape 21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1B5E2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8" name="Text 20">
            <a:extLst>
              <a:ext uri="{FF2B5EF4-FFF2-40B4-BE49-F238E27FC236}">
                <a16:creationId xmlns:a16="http://schemas.microsoft.com/office/drawing/2014/main" id="{0658C01A-1E89-316F-76E2-40ADA26AA752}"/>
              </a:ext>
            </a:extLst>
          </p:cNvPr>
          <p:cNvSpPr/>
          <p:nvPr/>
        </p:nvSpPr>
        <p:spPr>
          <a:xfrm>
            <a:off x="3634740" y="4251960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7575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ПЛАНИРАНО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5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B5E2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09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548640" y="50292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B5E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ЕКИП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548640" y="109728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Зад България Connect стои </a:t>
            </a:r>
            <a:r>
              <a:rPr lang="bg-BG" sz="1300" i="1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</a:t>
            </a:r>
            <a:r>
              <a:rPr lang="en-US" sz="1300" i="1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студент на УНСС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566162" y="1691640"/>
            <a:ext cx="2606040" cy="29260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3566162" y="1673691"/>
            <a:ext cx="2606040" cy="73152"/>
          </a:xfrm>
          <a:prstGeom prst="rect">
            <a:avLst/>
          </a:prstGeom>
          <a:solidFill>
            <a:srgbClr val="D4A01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4549142" y="2118868"/>
            <a:ext cx="640080" cy="640080"/>
          </a:xfrm>
          <a:prstGeom prst="ellipse">
            <a:avLst/>
          </a:prstGeom>
          <a:solidFill>
            <a:srgbClr val="1B5E2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9152" y="2196169"/>
            <a:ext cx="480060" cy="48006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3749042" y="2981283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bg-BG" sz="1400" b="1" dirty="0">
                <a:solidFill>
                  <a:srgbClr val="1A1A1A"/>
                </a:solidFill>
                <a:latin typeface="Georgia" pitchFamily="34" charset="0"/>
              </a:rPr>
              <a:t>Георги Георгиев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3749042" y="3438483"/>
            <a:ext cx="2240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Основател &amp; CEO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3749042" y="3639862"/>
            <a:ext cx="2240280" cy="8178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000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Студент </a:t>
            </a:r>
            <a:r>
              <a:rPr lang="en-US" sz="1000" dirty="0" err="1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</a:t>
            </a:r>
            <a:r>
              <a:rPr lang="en-US" sz="1000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УНСС</a:t>
            </a:r>
            <a:r>
              <a:rPr lang="bg-BG" sz="1000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с професионален опит в Дигитален Маркетинг – </a:t>
            </a:r>
            <a:r>
              <a:rPr lang="en-US" sz="1000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Facebook</a:t>
            </a:r>
            <a:r>
              <a:rPr lang="bg-BG" sz="1000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</a:t>
            </a:r>
            <a:r>
              <a:rPr lang="en-US" sz="1000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Instagram </a:t>
            </a:r>
            <a:r>
              <a:rPr lang="bg-BG" sz="1000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реклами &amp; </a:t>
            </a:r>
            <a:r>
              <a:rPr lang="en-US" sz="1000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SEO</a:t>
            </a:r>
            <a:endParaRPr lang="en-US" sz="1000" dirty="0"/>
          </a:p>
        </p:txBody>
      </p:sp>
      <p:sp>
        <p:nvSpPr>
          <p:cNvPr id="28" name="Shape 23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1B5E20"/>
          </a:solidFill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5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B5E2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548640" y="50292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B5E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ROADMAP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2377440"/>
            <a:ext cx="7680960" cy="36576"/>
          </a:xfrm>
          <a:prstGeom prst="rect">
            <a:avLst/>
          </a:prstGeom>
          <a:solidFill>
            <a:srgbClr val="D4A01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1371600" y="2194560"/>
            <a:ext cx="365760" cy="365760"/>
          </a:xfrm>
          <a:prstGeom prst="ellipse">
            <a:avLst/>
          </a:prstGeom>
          <a:solidFill>
            <a:srgbClr val="1B5E20"/>
          </a:solidFill>
          <a:ln w="254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731520" y="1508760"/>
            <a:ext cx="1691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B5E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Q2 2026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31520" y="1783080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MVP &amp; Валидация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731520" y="2834640"/>
            <a:ext cx="1691640" cy="16459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822960" y="2926080"/>
            <a:ext cx="15087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Уеб приложение</a:t>
            </a:r>
            <a:endParaRPr lang="en-US" sz="10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Първи 1000 потребители</a:t>
            </a:r>
            <a:endParaRPr lang="en-US" sz="10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Обратна връзка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429000" y="2194560"/>
            <a:ext cx="365760" cy="365760"/>
          </a:xfrm>
          <a:prstGeom prst="ellipse">
            <a:avLst/>
          </a:prstGeom>
          <a:solidFill>
            <a:srgbClr val="D4A017"/>
          </a:solidFill>
          <a:ln w="254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2788920" y="1508760"/>
            <a:ext cx="1691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Q3-Q4 2026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2788920" y="1783080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Растеж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2788920" y="2834640"/>
            <a:ext cx="1691640" cy="16459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2880360" y="2926080"/>
            <a:ext cx="15087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Мобилно приложение</a:t>
            </a:r>
            <a:endParaRPr lang="en-US" sz="10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10 000 потребители</a:t>
            </a:r>
            <a:endParaRPr lang="en-US" sz="10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Партньорства с музе</a:t>
            </a:r>
            <a:r>
              <a:rPr lang="bg-BG" sz="1000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и, туристически агениции и институции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5486400" y="2194560"/>
            <a:ext cx="365760" cy="365760"/>
          </a:xfrm>
          <a:prstGeom prst="ellipse">
            <a:avLst/>
          </a:prstGeom>
          <a:solidFill>
            <a:srgbClr val="D4A017"/>
          </a:solidFill>
          <a:ln w="254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846320" y="1508760"/>
            <a:ext cx="1691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2027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846320" y="1783080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Скалиране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4846320" y="2834640"/>
            <a:ext cx="1691640" cy="16459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4937760" y="2926080"/>
            <a:ext cx="15087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50 000+ потребители</a:t>
            </a:r>
            <a:endParaRPr lang="en-US" sz="10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Premium абонамент</a:t>
            </a:r>
            <a:endParaRPr lang="en-US" sz="10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Образователни лицензи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7543800" y="2194560"/>
            <a:ext cx="365760" cy="365760"/>
          </a:xfrm>
          <a:prstGeom prst="ellipse">
            <a:avLst/>
          </a:prstGeom>
          <a:solidFill>
            <a:srgbClr val="D4A017"/>
          </a:solidFill>
          <a:ln w="254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6903720" y="1508760"/>
            <a:ext cx="1691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2028+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6903720" y="1783080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Експанзия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6903720" y="2834640"/>
            <a:ext cx="1691640" cy="16459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6995160" y="2926080"/>
            <a:ext cx="15087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150 000+ потребители</a:t>
            </a:r>
            <a:endParaRPr lang="en-US" sz="10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Международна диаспора</a:t>
            </a:r>
            <a:endParaRPr lang="en-US" sz="10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за разработчици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1B5E20"/>
          </a:solidFill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B5E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D4A01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914400" y="731520"/>
            <a:ext cx="7315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200" b="1" kern="0" spc="3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БЛАГОДАРИМ ВИ!</a:t>
            </a:r>
            <a:endParaRPr lang="en-US" sz="4200" dirty="0"/>
          </a:p>
        </p:txBody>
      </p:sp>
      <p:sp>
        <p:nvSpPr>
          <p:cNvPr id="4" name="Shape 2"/>
          <p:cNvSpPr/>
          <p:nvPr/>
        </p:nvSpPr>
        <p:spPr>
          <a:xfrm>
            <a:off x="3200400" y="1737360"/>
            <a:ext cx="2743200" cy="36576"/>
          </a:xfrm>
          <a:prstGeom prst="rect">
            <a:avLst/>
          </a:prstGeom>
          <a:solidFill>
            <a:srgbClr val="D4A01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1371600" y="192024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40000"/>
              </a:lnSpc>
              <a:buNone/>
            </a:pPr>
            <a:r>
              <a:rPr lang="en-US" sz="1800" i="1" dirty="0">
                <a:solidFill>
                  <a:srgbClr val="F5E6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Нека заедно свържем </a:t>
            </a:r>
            <a:r>
              <a:rPr lang="bg-BG" sz="1800" i="1" dirty="0">
                <a:solidFill>
                  <a:srgbClr val="F5E6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 обединим </a:t>
            </a:r>
            <a:r>
              <a:rPr lang="en-US" sz="1800" i="1" dirty="0">
                <a:solidFill>
                  <a:srgbClr val="F5E6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българите</a:t>
            </a:r>
            <a:endParaRPr lang="en-US" sz="1800" dirty="0"/>
          </a:p>
          <a:p>
            <a:pPr marL="0" indent="0" algn="ctr">
              <a:lnSpc>
                <a:spcPct val="140000"/>
              </a:lnSpc>
              <a:buNone/>
            </a:pPr>
            <a:r>
              <a:rPr lang="en-US" sz="1800" i="1" dirty="0">
                <a:solidFill>
                  <a:srgbClr val="F5E6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чрез тяхната история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2286000" y="2926080"/>
            <a:ext cx="4572000" cy="1645920"/>
          </a:xfrm>
          <a:prstGeom prst="rect">
            <a:avLst/>
          </a:prstGeom>
          <a:solidFill>
            <a:srgbClr val="2E7D32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2560320" y="3017520"/>
            <a:ext cx="4023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Свържете се с</a:t>
            </a:r>
            <a:r>
              <a:rPr lang="bg-BG" sz="1600" b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мен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2560320" y="3429000"/>
            <a:ext cx="40233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>
              <a:spcAft>
                <a:spcPts val="400"/>
              </a:spcAft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LinkedIn: </a:t>
            </a:r>
            <a:r>
              <a:rPr lang="en-US" sz="1200" dirty="0">
                <a:solidFill>
                  <a:srgbClr val="00B0F0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https://www.linkedin.com/in/george-georgievv/</a:t>
            </a:r>
            <a:endParaRPr lang="en-US" sz="1200" dirty="0">
              <a:solidFill>
                <a:srgbClr val="00B0F0"/>
              </a:solidFill>
            </a:endParaRPr>
          </a:p>
          <a:p>
            <a:pPr marL="0" indent="0" algn="ctr">
              <a:spcAft>
                <a:spcPts val="400"/>
              </a:spcAft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Имейл: growsum10@gmail.com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Телефон: 0882760595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D4A017"/>
          </a:solidFill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B5E2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274320"/>
            <a:ext cx="8046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1B5E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СЪДЪРЖАНИЕ</a:t>
            </a:r>
            <a:endParaRPr lang="en-US" sz="32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1179576"/>
            <a:ext cx="228600" cy="2286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097280" y="1143000"/>
            <a:ext cx="4572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5E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300" dirty="0"/>
          </a:p>
        </p:txBody>
      </p:sp>
      <p:sp>
        <p:nvSpPr>
          <p:cNvPr id="6" name="Text 3"/>
          <p:cNvSpPr/>
          <p:nvPr/>
        </p:nvSpPr>
        <p:spPr>
          <a:xfrm>
            <a:off x="1554480" y="1143000"/>
            <a:ext cx="54864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Идентифицирано търсене</a:t>
            </a:r>
            <a:endParaRPr lang="en-US" sz="1400" dirty="0"/>
          </a:p>
        </p:txBody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1527048"/>
            <a:ext cx="228600" cy="22860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1097280" y="1490472"/>
            <a:ext cx="4572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5E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300" dirty="0"/>
          </a:p>
        </p:txBody>
      </p:sp>
      <p:sp>
        <p:nvSpPr>
          <p:cNvPr id="9" name="Text 5"/>
          <p:cNvSpPr/>
          <p:nvPr/>
        </p:nvSpPr>
        <p:spPr>
          <a:xfrm>
            <a:off x="1554480" y="1490472"/>
            <a:ext cx="54864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Предложено решение</a:t>
            </a:r>
            <a:endParaRPr lang="en-US" sz="1400" dirty="0"/>
          </a:p>
        </p:txBody>
      </p:sp>
      <p:pic>
        <p:nvPicPr>
          <p:cNvPr id="10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1874520"/>
            <a:ext cx="228600" cy="228600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1097280" y="1837944"/>
            <a:ext cx="4572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5E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300" dirty="0"/>
          </a:p>
        </p:txBody>
      </p:sp>
      <p:sp>
        <p:nvSpPr>
          <p:cNvPr id="12" name="Text 7"/>
          <p:cNvSpPr/>
          <p:nvPr/>
        </p:nvSpPr>
        <p:spPr>
          <a:xfrm>
            <a:off x="1554480" y="1837944"/>
            <a:ext cx="54864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Пазарно проучване и валидация</a:t>
            </a:r>
            <a:endParaRPr lang="en-US" sz="1400" dirty="0"/>
          </a:p>
        </p:txBody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2221992"/>
            <a:ext cx="228600" cy="228600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1097280" y="2185416"/>
            <a:ext cx="4572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5E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1300" dirty="0"/>
          </a:p>
        </p:txBody>
      </p:sp>
      <p:sp>
        <p:nvSpPr>
          <p:cNvPr id="15" name="Text 9"/>
          <p:cNvSpPr/>
          <p:nvPr/>
        </p:nvSpPr>
        <p:spPr>
          <a:xfrm>
            <a:off x="1554480" y="2185416"/>
            <a:ext cx="54864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Конкурентни предимства</a:t>
            </a:r>
            <a:endParaRPr lang="en-US" sz="1400" dirty="0"/>
          </a:p>
        </p:txBody>
      </p:sp>
      <p:pic>
        <p:nvPicPr>
          <p:cNvPr id="16" name="Image 4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2569464"/>
            <a:ext cx="228600" cy="228600"/>
          </a:xfrm>
          <a:prstGeom prst="rect">
            <a:avLst/>
          </a:prstGeom>
        </p:spPr>
      </p:pic>
      <p:sp>
        <p:nvSpPr>
          <p:cNvPr id="17" name="Text 10"/>
          <p:cNvSpPr/>
          <p:nvPr/>
        </p:nvSpPr>
        <p:spPr>
          <a:xfrm>
            <a:off x="1097280" y="2532888"/>
            <a:ext cx="4572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5E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1300" dirty="0"/>
          </a:p>
        </p:txBody>
      </p:sp>
      <p:sp>
        <p:nvSpPr>
          <p:cNvPr id="18" name="Text 11"/>
          <p:cNvSpPr/>
          <p:nvPr/>
        </p:nvSpPr>
        <p:spPr>
          <a:xfrm>
            <a:off x="1554480" y="2532888"/>
            <a:ext cx="54864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Бизнес модел</a:t>
            </a:r>
            <a:endParaRPr lang="en-US" sz="1400" dirty="0"/>
          </a:p>
        </p:txBody>
      </p:sp>
      <p:pic>
        <p:nvPicPr>
          <p:cNvPr id="19" name="Image 5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2916936"/>
            <a:ext cx="228600" cy="228600"/>
          </a:xfrm>
          <a:prstGeom prst="rect">
            <a:avLst/>
          </a:prstGeom>
        </p:spPr>
      </p:pic>
      <p:sp>
        <p:nvSpPr>
          <p:cNvPr id="20" name="Text 12"/>
          <p:cNvSpPr/>
          <p:nvPr/>
        </p:nvSpPr>
        <p:spPr>
          <a:xfrm>
            <a:off x="1097280" y="2880360"/>
            <a:ext cx="4572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5E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06</a:t>
            </a:r>
            <a:endParaRPr lang="en-US" sz="1300" dirty="0"/>
          </a:p>
        </p:txBody>
      </p:sp>
      <p:sp>
        <p:nvSpPr>
          <p:cNvPr id="21" name="Text 13"/>
          <p:cNvSpPr/>
          <p:nvPr/>
        </p:nvSpPr>
        <p:spPr>
          <a:xfrm>
            <a:off x="1554480" y="2880360"/>
            <a:ext cx="54864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Финансови прогнози</a:t>
            </a:r>
            <a:endParaRPr lang="en-US" sz="1400" dirty="0"/>
          </a:p>
        </p:txBody>
      </p:sp>
      <p:pic>
        <p:nvPicPr>
          <p:cNvPr id="22" name="Image 6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3264408"/>
            <a:ext cx="228600" cy="228600"/>
          </a:xfrm>
          <a:prstGeom prst="rect">
            <a:avLst/>
          </a:prstGeom>
        </p:spPr>
      </p:pic>
      <p:sp>
        <p:nvSpPr>
          <p:cNvPr id="23" name="Text 14"/>
          <p:cNvSpPr/>
          <p:nvPr/>
        </p:nvSpPr>
        <p:spPr>
          <a:xfrm>
            <a:off x="1097280" y="3227832"/>
            <a:ext cx="4572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5E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07</a:t>
            </a:r>
            <a:endParaRPr lang="en-US" sz="1300" dirty="0"/>
          </a:p>
        </p:txBody>
      </p:sp>
      <p:sp>
        <p:nvSpPr>
          <p:cNvPr id="24" name="Text 15"/>
          <p:cNvSpPr/>
          <p:nvPr/>
        </p:nvSpPr>
        <p:spPr>
          <a:xfrm>
            <a:off x="1554480" y="3227832"/>
            <a:ext cx="54864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Инвестиционна готовност</a:t>
            </a:r>
            <a:endParaRPr lang="en-US" sz="1400" dirty="0"/>
          </a:p>
        </p:txBody>
      </p:sp>
      <p:pic>
        <p:nvPicPr>
          <p:cNvPr id="25" name="Image 7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3611880"/>
            <a:ext cx="228600" cy="228600"/>
          </a:xfrm>
          <a:prstGeom prst="rect">
            <a:avLst/>
          </a:prstGeom>
        </p:spPr>
      </p:pic>
      <p:sp>
        <p:nvSpPr>
          <p:cNvPr id="26" name="Text 16"/>
          <p:cNvSpPr/>
          <p:nvPr/>
        </p:nvSpPr>
        <p:spPr>
          <a:xfrm>
            <a:off x="1097280" y="3575304"/>
            <a:ext cx="4572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5E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08</a:t>
            </a:r>
            <a:endParaRPr lang="en-US" sz="1300" dirty="0"/>
          </a:p>
        </p:txBody>
      </p:sp>
      <p:sp>
        <p:nvSpPr>
          <p:cNvPr id="27" name="Text 17"/>
          <p:cNvSpPr/>
          <p:nvPr/>
        </p:nvSpPr>
        <p:spPr>
          <a:xfrm>
            <a:off x="1554480" y="3575304"/>
            <a:ext cx="54864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Уеб присъствие</a:t>
            </a:r>
            <a:endParaRPr lang="en-US" sz="1400" dirty="0"/>
          </a:p>
        </p:txBody>
      </p:sp>
      <p:pic>
        <p:nvPicPr>
          <p:cNvPr id="28" name="Image 8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3959352"/>
            <a:ext cx="228600" cy="228600"/>
          </a:xfrm>
          <a:prstGeom prst="rect">
            <a:avLst/>
          </a:prstGeom>
        </p:spPr>
      </p:pic>
      <p:sp>
        <p:nvSpPr>
          <p:cNvPr id="29" name="Text 18"/>
          <p:cNvSpPr/>
          <p:nvPr/>
        </p:nvSpPr>
        <p:spPr>
          <a:xfrm>
            <a:off x="1097280" y="3922776"/>
            <a:ext cx="4572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5E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09</a:t>
            </a:r>
            <a:endParaRPr lang="en-US" sz="1300" dirty="0"/>
          </a:p>
        </p:txBody>
      </p:sp>
      <p:sp>
        <p:nvSpPr>
          <p:cNvPr id="30" name="Text 19"/>
          <p:cNvSpPr/>
          <p:nvPr/>
        </p:nvSpPr>
        <p:spPr>
          <a:xfrm>
            <a:off x="1554480" y="3922776"/>
            <a:ext cx="54864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Екип</a:t>
            </a:r>
            <a:endParaRPr lang="en-US" sz="1400" dirty="0"/>
          </a:p>
        </p:txBody>
      </p:sp>
      <p:pic>
        <p:nvPicPr>
          <p:cNvPr id="31" name="Image 9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4306824"/>
            <a:ext cx="228600" cy="228600"/>
          </a:xfrm>
          <a:prstGeom prst="rect">
            <a:avLst/>
          </a:prstGeom>
        </p:spPr>
      </p:pic>
      <p:sp>
        <p:nvSpPr>
          <p:cNvPr id="32" name="Text 20"/>
          <p:cNvSpPr/>
          <p:nvPr/>
        </p:nvSpPr>
        <p:spPr>
          <a:xfrm>
            <a:off x="1097280" y="4270248"/>
            <a:ext cx="4572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5E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</a:t>
            </a:r>
            <a:endParaRPr lang="en-US" sz="1300" dirty="0"/>
          </a:p>
        </p:txBody>
      </p:sp>
      <p:sp>
        <p:nvSpPr>
          <p:cNvPr id="33" name="Text 21"/>
          <p:cNvSpPr/>
          <p:nvPr/>
        </p:nvSpPr>
        <p:spPr>
          <a:xfrm>
            <a:off x="1554480" y="4270248"/>
            <a:ext cx="54864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Визия за бъдещето</a:t>
            </a:r>
            <a:endParaRPr lang="en-US" sz="1400" dirty="0"/>
          </a:p>
        </p:txBody>
      </p:sp>
      <p:sp>
        <p:nvSpPr>
          <p:cNvPr id="34" name="Shape 22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1B5E20"/>
          </a:solidFill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B5E2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548640" y="50292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B5E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ИДЕНТИФИЦИРАНО ТЪРСЕНЕ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548640" y="1280160"/>
            <a:ext cx="3840480" cy="32918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914400" y="1463040"/>
            <a:ext cx="502920" cy="502920"/>
          </a:xfrm>
          <a:prstGeom prst="ellipse">
            <a:avLst/>
          </a:prstGeom>
          <a:solidFill>
            <a:srgbClr val="C6282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265" y="1525905"/>
            <a:ext cx="377190" cy="37719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554480" y="1508760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Проблемът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914400" y="2057400"/>
            <a:ext cx="320040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bg-BG" sz="1200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Значителна част от младите българи не познават ключови моменти от българската история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 err="1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Липсва</a:t>
            </a:r>
            <a:r>
              <a:rPr lang="en-US" sz="1200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дигитална платформа, която да свързва интереса към историята със социално взаимодействие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Българската диаспора (2+ млн. души) губи връзка с културната идентичност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Историческите забележителности остават непопулярни сред дигиталното поколение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4754880" y="1280160"/>
            <a:ext cx="3840480" cy="1463040"/>
          </a:xfrm>
          <a:prstGeom prst="rect">
            <a:avLst/>
          </a:prstGeom>
          <a:solidFill>
            <a:srgbClr val="1B5E20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5029200" y="1371600"/>
            <a:ext cx="3291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2+ млн.</a:t>
            </a:r>
            <a:endParaRPr lang="en-US" sz="3600" dirty="0"/>
          </a:p>
        </p:txBody>
      </p:sp>
      <p:sp>
        <p:nvSpPr>
          <p:cNvPr id="12" name="Text 9"/>
          <p:cNvSpPr/>
          <p:nvPr/>
        </p:nvSpPr>
        <p:spPr>
          <a:xfrm>
            <a:off x="5029200" y="1965960"/>
            <a:ext cx="3291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българи в диаспората, търсещи</a:t>
            </a:r>
            <a:endParaRPr lang="en-US" sz="12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връзка с родината</a:t>
            </a:r>
            <a:endParaRPr lang="en-US" sz="1200" dirty="0"/>
          </a:p>
        </p:txBody>
      </p:sp>
      <p:sp>
        <p:nvSpPr>
          <p:cNvPr id="13" name="Shape 10"/>
          <p:cNvSpPr/>
          <p:nvPr/>
        </p:nvSpPr>
        <p:spPr>
          <a:xfrm>
            <a:off x="4754880" y="2926080"/>
            <a:ext cx="3840480" cy="1645920"/>
          </a:xfrm>
          <a:prstGeom prst="rect">
            <a:avLst/>
          </a:prstGeom>
          <a:solidFill>
            <a:srgbClr val="FFF8E1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5029200" y="3017520"/>
            <a:ext cx="3291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bg-BG" sz="3600" b="1" dirty="0">
                <a:solidFill>
                  <a:srgbClr val="1B5E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61-77</a:t>
            </a:r>
            <a:r>
              <a:rPr lang="en-US" sz="3600" b="1" dirty="0">
                <a:solidFill>
                  <a:srgbClr val="1B5E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%</a:t>
            </a:r>
            <a:endParaRPr lang="en-US" sz="3600" dirty="0"/>
          </a:p>
        </p:txBody>
      </p:sp>
      <p:sp>
        <p:nvSpPr>
          <p:cNvPr id="15" name="Text 12"/>
          <p:cNvSpPr/>
          <p:nvPr/>
        </p:nvSpPr>
        <p:spPr>
          <a:xfrm>
            <a:off x="5029200" y="3611880"/>
            <a:ext cx="3291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 българите ползват </a:t>
            </a:r>
            <a:r>
              <a:rPr lang="en-US" sz="1100" dirty="0" err="1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социални</a:t>
            </a:r>
            <a:r>
              <a:rPr lang="en-US" sz="1100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мрежи, но </a:t>
            </a:r>
            <a:r>
              <a:rPr lang="en-US" sz="1100" dirty="0" err="1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нито</a:t>
            </a:r>
            <a:r>
              <a:rPr lang="en-US" sz="1100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една</a:t>
            </a:r>
            <a:r>
              <a:rPr lang="bg-BG" sz="1100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мрежа</a:t>
            </a:r>
            <a:r>
              <a:rPr lang="en-US" sz="1100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не е фокусирана върху българската история и култура</a:t>
            </a:r>
            <a:endParaRPr lang="en-US" sz="1100" dirty="0"/>
          </a:p>
        </p:txBody>
      </p:sp>
      <p:sp>
        <p:nvSpPr>
          <p:cNvPr id="16" name="Shape 13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1B5E20"/>
          </a:solidFill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B5E2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548640" y="50292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B5E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ПРЕДЛОЖЕНО РЕШЕНИЕ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548640" y="109728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400" i="1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България Connect е социална мрежа, която приобщава българите чрез историята на България, като съчетава социално взаимодействие с образователно съдържание.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548640" y="1874520"/>
            <a:ext cx="2606040" cy="28346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548640" y="1874520"/>
            <a:ext cx="2606040" cy="73152"/>
          </a:xfrm>
          <a:prstGeom prst="rect">
            <a:avLst/>
          </a:prstGeom>
          <a:solidFill>
            <a:srgbClr val="1B5E2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1463040" y="2148840"/>
            <a:ext cx="594360" cy="594360"/>
          </a:xfrm>
          <a:prstGeom prst="ellipse">
            <a:avLst/>
          </a:prstGeom>
          <a:solidFill>
            <a:srgbClr val="1B5E2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7335" y="2223135"/>
            <a:ext cx="445770" cy="44577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731520" y="2880360"/>
            <a:ext cx="2240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Исторически фрази</a:t>
            </a:r>
            <a:endParaRPr lang="en-US" sz="1500" dirty="0"/>
          </a:p>
        </p:txBody>
      </p:sp>
      <p:sp>
        <p:nvSpPr>
          <p:cNvPr id="11" name="Text 8"/>
          <p:cNvSpPr/>
          <p:nvPr/>
        </p:nvSpPr>
        <p:spPr>
          <a:xfrm>
            <a:off x="731520" y="3291840"/>
            <a:ext cx="22402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100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Вдъхновяващи цитати и фрази от българската история, интегрирани в ежедневното потребителско изживяване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3383280" y="1874520"/>
            <a:ext cx="2606040" cy="28346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3383280" y="1874520"/>
            <a:ext cx="2606040" cy="73152"/>
          </a:xfrm>
          <a:prstGeom prst="rect">
            <a:avLst/>
          </a:prstGeom>
          <a:solidFill>
            <a:srgbClr val="2E7D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Shape 11"/>
          <p:cNvSpPr/>
          <p:nvPr/>
        </p:nvSpPr>
        <p:spPr>
          <a:xfrm>
            <a:off x="4297680" y="2148840"/>
            <a:ext cx="594360" cy="594360"/>
          </a:xfrm>
          <a:prstGeom prst="ellipse">
            <a:avLst/>
          </a:prstGeom>
          <a:solidFill>
            <a:srgbClr val="2E7D32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71975" y="2223135"/>
            <a:ext cx="445770" cy="44577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3566160" y="2880360"/>
            <a:ext cx="2240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Интерактивна карта</a:t>
            </a:r>
            <a:endParaRPr lang="en-US" sz="1500" dirty="0"/>
          </a:p>
        </p:txBody>
      </p:sp>
      <p:sp>
        <p:nvSpPr>
          <p:cNvPr id="17" name="Text 13"/>
          <p:cNvSpPr/>
          <p:nvPr/>
        </p:nvSpPr>
        <p:spPr>
          <a:xfrm>
            <a:off x="3566160" y="3291840"/>
            <a:ext cx="22402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100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Google Maps карта с исторически забележителности на България — откривай, споделяй и посещавай</a:t>
            </a:r>
            <a:endParaRPr lang="en-US" sz="1100" dirty="0"/>
          </a:p>
        </p:txBody>
      </p:sp>
      <p:sp>
        <p:nvSpPr>
          <p:cNvPr id="18" name="Shape 14"/>
          <p:cNvSpPr/>
          <p:nvPr/>
        </p:nvSpPr>
        <p:spPr>
          <a:xfrm>
            <a:off x="6217920" y="1874520"/>
            <a:ext cx="2606040" cy="28346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Shape 15"/>
          <p:cNvSpPr/>
          <p:nvPr/>
        </p:nvSpPr>
        <p:spPr>
          <a:xfrm>
            <a:off x="6217920" y="1874520"/>
            <a:ext cx="2606040" cy="73152"/>
          </a:xfrm>
          <a:prstGeom prst="rect">
            <a:avLst/>
          </a:prstGeom>
          <a:solidFill>
            <a:srgbClr val="4CAF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Shape 16"/>
          <p:cNvSpPr/>
          <p:nvPr/>
        </p:nvSpPr>
        <p:spPr>
          <a:xfrm>
            <a:off x="7132320" y="2148840"/>
            <a:ext cx="594360" cy="594360"/>
          </a:xfrm>
          <a:prstGeom prst="ellipse">
            <a:avLst/>
          </a:prstGeom>
          <a:solidFill>
            <a:srgbClr val="4CAF5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1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06615" y="2223135"/>
            <a:ext cx="445770" cy="445770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6400800" y="2880360"/>
            <a:ext cx="2240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Социална общност</a:t>
            </a:r>
            <a:endParaRPr lang="en-US" sz="1500" dirty="0"/>
          </a:p>
        </p:txBody>
      </p:sp>
      <p:sp>
        <p:nvSpPr>
          <p:cNvPr id="23" name="Text 18"/>
          <p:cNvSpPr/>
          <p:nvPr/>
        </p:nvSpPr>
        <p:spPr>
          <a:xfrm>
            <a:off x="6400800" y="3291840"/>
            <a:ext cx="22402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100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Платформа за свързване на българи, споделящи любов към историята и културата на страната</a:t>
            </a:r>
            <a:endParaRPr lang="en-US" sz="1100" dirty="0"/>
          </a:p>
        </p:txBody>
      </p:sp>
      <p:sp>
        <p:nvSpPr>
          <p:cNvPr id="24" name="Shape 19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1B5E20"/>
          </a:solidFill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B5E2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548640" y="50292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B5E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ПАЗАРНО ПРОУЧВАНЕ И ВАЛИДАЦИЯ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640080" y="1280160"/>
            <a:ext cx="2377440" cy="1828800"/>
          </a:xfrm>
          <a:prstGeom prst="rect">
            <a:avLst/>
          </a:prstGeom>
          <a:solidFill>
            <a:srgbClr val="1B5E20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822960" y="141732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TAM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822960" y="1737360"/>
            <a:ext cx="2011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9+ млн.</a:t>
            </a:r>
            <a:endParaRPr lang="en-US" sz="3200" dirty="0"/>
          </a:p>
        </p:txBody>
      </p:sp>
      <p:sp>
        <p:nvSpPr>
          <p:cNvPr id="8" name="Text 6"/>
          <p:cNvSpPr/>
          <p:nvPr/>
        </p:nvSpPr>
        <p:spPr>
          <a:xfrm>
            <a:off x="822960" y="2331720"/>
            <a:ext cx="2011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F5E6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Всички българи по света</a:t>
            </a:r>
            <a:endParaRPr lang="en-US" sz="11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F5E6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(вкл. диаспора)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429000" y="1280160"/>
            <a:ext cx="2377440" cy="1828800"/>
          </a:xfrm>
          <a:prstGeom prst="rect">
            <a:avLst/>
          </a:prstGeom>
          <a:solidFill>
            <a:srgbClr val="2E7D32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611880" y="141732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SAM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3611880" y="1737360"/>
            <a:ext cx="2011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bg-BG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3+</a:t>
            </a: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млн.</a:t>
            </a:r>
            <a:endParaRPr lang="en-US" sz="3200" dirty="0"/>
          </a:p>
        </p:txBody>
      </p:sp>
      <p:sp>
        <p:nvSpPr>
          <p:cNvPr id="12" name="Text 10"/>
          <p:cNvSpPr/>
          <p:nvPr/>
        </p:nvSpPr>
        <p:spPr>
          <a:xfrm>
            <a:off x="3611880" y="2331720"/>
            <a:ext cx="2011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F5E6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Дигитално активни</a:t>
            </a:r>
            <a:endParaRPr lang="en-US" sz="11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F5E6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българи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217920" y="1280160"/>
            <a:ext cx="2377440" cy="1828800"/>
          </a:xfrm>
          <a:prstGeom prst="rect">
            <a:avLst/>
          </a:prstGeom>
          <a:solidFill>
            <a:srgbClr val="4CAF50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400800" y="141732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SOM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400800" y="1737360"/>
            <a:ext cx="2011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75K – 100K</a:t>
            </a:r>
            <a:endParaRPr lang="en-US" sz="2600" dirty="0"/>
          </a:p>
        </p:txBody>
      </p:sp>
      <p:sp>
        <p:nvSpPr>
          <p:cNvPr id="16" name="Text 14"/>
          <p:cNvSpPr/>
          <p:nvPr/>
        </p:nvSpPr>
        <p:spPr>
          <a:xfrm>
            <a:off x="6400800" y="2331720"/>
            <a:ext cx="2011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F5E6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Реалистичен пазарен</a:t>
            </a:r>
            <a:endParaRPr lang="en-US" sz="11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F5E6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дял за Година 1-3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548640" y="3383280"/>
            <a:ext cx="8046720" cy="14173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914400" y="347472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B5E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Валидация на пазара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914400" y="3840480"/>
            <a:ext cx="74980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bg-BG" sz="1100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Има супер много </a:t>
            </a:r>
            <a:r>
              <a:rPr lang="en-US" sz="1100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Facebook</a:t>
            </a:r>
            <a:r>
              <a:rPr lang="bg-BG" sz="1100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групи и страници</a:t>
            </a:r>
            <a:r>
              <a:rPr lang="en-US" sz="1100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с тематика "</a:t>
            </a:r>
            <a:r>
              <a:rPr lang="en-US" sz="1100" dirty="0" err="1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българска</a:t>
            </a:r>
            <a:r>
              <a:rPr lang="en-US" sz="1100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история</a:t>
            </a:r>
            <a:r>
              <a:rPr lang="en-US" sz="1100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</a:t>
            </a:r>
            <a:r>
              <a:rPr lang="bg-BG" sz="1100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като само в 1-вата страница, която излиза има 420хил.+ души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Нарастващ интерес към EdTech и cultural-tech продукти в региона на </a:t>
            </a:r>
            <a:r>
              <a:rPr lang="en-US" sz="1100" dirty="0" err="1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Ц</a:t>
            </a:r>
            <a:r>
              <a:rPr lang="bg-BG" sz="1100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ИЕ(Централна и Източна Европа)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bg-BG" sz="1100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61</a:t>
            </a:r>
            <a:r>
              <a:rPr lang="en-US" sz="1100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%</a:t>
            </a:r>
            <a:r>
              <a:rPr lang="bg-BG" sz="1100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- 77%</a:t>
            </a:r>
            <a:r>
              <a:rPr lang="en-US" sz="1100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от българите използват </a:t>
            </a:r>
            <a:r>
              <a:rPr lang="en-US" sz="1100" dirty="0" err="1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социални</a:t>
            </a:r>
            <a:r>
              <a:rPr lang="en-US" sz="1100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мрежи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1B5E20"/>
          </a:solidFill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B5E2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548640" y="50292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B5E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КОНКУРЕНТНИ ПРЕДИМСТВА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548640" y="1234440"/>
            <a:ext cx="3931920" cy="16002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548640" y="1234440"/>
            <a:ext cx="64008" cy="1600200"/>
          </a:xfrm>
          <a:prstGeom prst="rect">
            <a:avLst/>
          </a:prstGeom>
          <a:solidFill>
            <a:srgbClr val="D4A017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" y="1508760"/>
            <a:ext cx="411480" cy="41148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371600" y="1508760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Уникална ниша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1371600" y="1920240"/>
            <a:ext cx="28346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Единствената социална мрежа, фокусирана изцяло върху българската история и културна идентичност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4754880" y="1234440"/>
            <a:ext cx="3931920" cy="16002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4754880" y="1234440"/>
            <a:ext cx="64008" cy="1600200"/>
          </a:xfrm>
          <a:prstGeom prst="rect">
            <a:avLst/>
          </a:prstGeom>
          <a:solidFill>
            <a:srgbClr val="D4A017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0" y="1508760"/>
            <a:ext cx="411480" cy="41148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5577840" y="1508760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Интерактивна карта</a:t>
            </a:r>
            <a:endParaRPr lang="en-US" sz="1500" dirty="0"/>
          </a:p>
        </p:txBody>
      </p:sp>
      <p:sp>
        <p:nvSpPr>
          <p:cNvPr id="14" name="Text 10"/>
          <p:cNvSpPr/>
          <p:nvPr/>
        </p:nvSpPr>
        <p:spPr>
          <a:xfrm>
            <a:off x="5577840" y="1920240"/>
            <a:ext cx="28346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Google Maps интеграция за откриване на исторически забележителности — уникално за EdTech пазара</a:t>
            </a:r>
            <a:endParaRPr lang="en-US" sz="1100" dirty="0"/>
          </a:p>
        </p:txBody>
      </p:sp>
      <p:sp>
        <p:nvSpPr>
          <p:cNvPr id="15" name="Shape 11"/>
          <p:cNvSpPr/>
          <p:nvPr/>
        </p:nvSpPr>
        <p:spPr>
          <a:xfrm>
            <a:off x="548640" y="3063240"/>
            <a:ext cx="3931920" cy="16002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2"/>
          <p:cNvSpPr/>
          <p:nvPr/>
        </p:nvSpPr>
        <p:spPr>
          <a:xfrm>
            <a:off x="548640" y="3063240"/>
            <a:ext cx="64008" cy="1600200"/>
          </a:xfrm>
          <a:prstGeom prst="rect">
            <a:avLst/>
          </a:prstGeom>
          <a:solidFill>
            <a:srgbClr val="D4A017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2960" y="3337560"/>
            <a:ext cx="411480" cy="41148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1371600" y="3337560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Образователна стойност</a:t>
            </a:r>
            <a:endParaRPr lang="en-US" sz="1500" dirty="0"/>
          </a:p>
        </p:txBody>
      </p:sp>
      <p:sp>
        <p:nvSpPr>
          <p:cNvPr id="19" name="Text 14"/>
          <p:cNvSpPr/>
          <p:nvPr/>
        </p:nvSpPr>
        <p:spPr>
          <a:xfrm>
            <a:off x="1371600" y="3749040"/>
            <a:ext cx="28346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Исторически фрази и съдържание, които превръщат социалното взаимодействие в образователно изживяване</a:t>
            </a:r>
            <a:endParaRPr lang="en-US" sz="1100" dirty="0"/>
          </a:p>
        </p:txBody>
      </p:sp>
      <p:sp>
        <p:nvSpPr>
          <p:cNvPr id="20" name="Shape 15"/>
          <p:cNvSpPr/>
          <p:nvPr/>
        </p:nvSpPr>
        <p:spPr>
          <a:xfrm>
            <a:off x="4754880" y="3063240"/>
            <a:ext cx="3931920" cy="16002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6"/>
          <p:cNvSpPr/>
          <p:nvPr/>
        </p:nvSpPr>
        <p:spPr>
          <a:xfrm>
            <a:off x="4754880" y="3063240"/>
            <a:ext cx="64008" cy="1600200"/>
          </a:xfrm>
          <a:prstGeom prst="rect">
            <a:avLst/>
          </a:prstGeom>
          <a:solidFill>
            <a:srgbClr val="D4A017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2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29200" y="3337560"/>
            <a:ext cx="411480" cy="411480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5577840" y="3337560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Общностна мисия</a:t>
            </a:r>
            <a:endParaRPr lang="en-US" sz="1500" dirty="0"/>
          </a:p>
        </p:txBody>
      </p:sp>
      <p:sp>
        <p:nvSpPr>
          <p:cNvPr id="24" name="Text 18"/>
          <p:cNvSpPr/>
          <p:nvPr/>
        </p:nvSpPr>
        <p:spPr>
          <a:xfrm>
            <a:off x="5577840" y="3749040"/>
            <a:ext cx="28346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Фокус върху приобщаване и свързване, а не върху </a:t>
            </a:r>
            <a:r>
              <a:rPr lang="en-US" sz="1100" dirty="0" err="1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развлечение</a:t>
            </a:r>
            <a:r>
              <a:rPr lang="en-US" sz="1100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bg-BG" sz="1100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</a:t>
            </a:r>
            <a:r>
              <a:rPr lang="en-US" sz="1100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по-смислена социална мрежа</a:t>
            </a:r>
            <a:endParaRPr lang="en-US" sz="1100" dirty="0"/>
          </a:p>
        </p:txBody>
      </p:sp>
      <p:sp>
        <p:nvSpPr>
          <p:cNvPr id="25" name="Shape 19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1B5E20"/>
          </a:solidFill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B5E2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548640" y="50292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B5E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БИЗНЕС МОДЕЛ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548640" y="1280160"/>
            <a:ext cx="2606040" cy="3200400"/>
          </a:xfrm>
          <a:prstGeom prst="rect">
            <a:avLst/>
          </a:prstGeom>
          <a:solidFill>
            <a:srgbClr val="1B5E20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1417320" y="1463040"/>
            <a:ext cx="594360" cy="594360"/>
          </a:xfrm>
          <a:prstGeom prst="ellipse">
            <a:avLst/>
          </a:prstGeom>
          <a:solidFill>
            <a:srgbClr val="D4A017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1615" y="1537335"/>
            <a:ext cx="445770" cy="44577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731520" y="2240280"/>
            <a:ext cx="2240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Freemium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модел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731520" y="2926080"/>
            <a:ext cx="2240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100" dirty="0">
                <a:solidFill>
                  <a:srgbClr val="F5E6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Безплатен достъп + Premium абонамент (4.99 лв./мес.) с ексклузивни исторически маршрути и съдържание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1280160" y="3931920"/>
            <a:ext cx="1097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40%</a:t>
            </a:r>
            <a:endParaRPr lang="en-US" sz="2200" dirty="0"/>
          </a:p>
        </p:txBody>
      </p:sp>
      <p:sp>
        <p:nvSpPr>
          <p:cNvPr id="11" name="Text 8"/>
          <p:cNvSpPr/>
          <p:nvPr/>
        </p:nvSpPr>
        <p:spPr>
          <a:xfrm>
            <a:off x="1005840" y="4297680"/>
            <a:ext cx="1645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5E6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 приходите</a:t>
            </a:r>
            <a:endParaRPr lang="en-US" sz="900" dirty="0"/>
          </a:p>
        </p:txBody>
      </p:sp>
      <p:sp>
        <p:nvSpPr>
          <p:cNvPr id="12" name="Shape 9"/>
          <p:cNvSpPr/>
          <p:nvPr/>
        </p:nvSpPr>
        <p:spPr>
          <a:xfrm>
            <a:off x="3383280" y="1280160"/>
            <a:ext cx="2606040" cy="3200400"/>
          </a:xfrm>
          <a:prstGeom prst="rect">
            <a:avLst/>
          </a:prstGeom>
          <a:solidFill>
            <a:srgbClr val="2E7D32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4251960" y="1463040"/>
            <a:ext cx="594360" cy="594360"/>
          </a:xfrm>
          <a:prstGeom prst="ellipse">
            <a:avLst/>
          </a:prstGeom>
          <a:solidFill>
            <a:srgbClr val="D4A017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26255" y="1537335"/>
            <a:ext cx="445770" cy="44577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3566160" y="2240280"/>
            <a:ext cx="2240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Партньорства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и спонсорства</a:t>
            </a:r>
            <a:endParaRPr lang="en-US" sz="1500" dirty="0"/>
          </a:p>
        </p:txBody>
      </p:sp>
      <p:sp>
        <p:nvSpPr>
          <p:cNvPr id="16" name="Text 12"/>
          <p:cNvSpPr/>
          <p:nvPr/>
        </p:nvSpPr>
        <p:spPr>
          <a:xfrm>
            <a:off x="3566160" y="2926080"/>
            <a:ext cx="2240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100" dirty="0">
                <a:solidFill>
                  <a:srgbClr val="F5E6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Музеи, туристически агенции и културни институции рекламират чрез платформата</a:t>
            </a:r>
            <a:r>
              <a:rPr lang="bg-BG" sz="1100" dirty="0">
                <a:solidFill>
                  <a:srgbClr val="F5E6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като трябва да отговарят на определени условия, за да могат да рекламират</a:t>
            </a:r>
            <a:endParaRPr lang="en-US" sz="1100" dirty="0"/>
          </a:p>
        </p:txBody>
      </p:sp>
      <p:sp>
        <p:nvSpPr>
          <p:cNvPr id="17" name="Text 13"/>
          <p:cNvSpPr/>
          <p:nvPr/>
        </p:nvSpPr>
        <p:spPr>
          <a:xfrm>
            <a:off x="4114800" y="3931920"/>
            <a:ext cx="1097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35%</a:t>
            </a:r>
            <a:endParaRPr lang="en-US" sz="2200" dirty="0"/>
          </a:p>
        </p:txBody>
      </p:sp>
      <p:sp>
        <p:nvSpPr>
          <p:cNvPr id="18" name="Text 14"/>
          <p:cNvSpPr/>
          <p:nvPr/>
        </p:nvSpPr>
        <p:spPr>
          <a:xfrm>
            <a:off x="3840480" y="4297680"/>
            <a:ext cx="1645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5E6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 приходите</a:t>
            </a:r>
            <a:endParaRPr lang="en-US" sz="900" dirty="0"/>
          </a:p>
        </p:txBody>
      </p:sp>
      <p:sp>
        <p:nvSpPr>
          <p:cNvPr id="19" name="Shape 15"/>
          <p:cNvSpPr/>
          <p:nvPr/>
        </p:nvSpPr>
        <p:spPr>
          <a:xfrm>
            <a:off x="6217920" y="1280160"/>
            <a:ext cx="2606040" cy="3200400"/>
          </a:xfrm>
          <a:prstGeom prst="rect">
            <a:avLst/>
          </a:prstGeom>
          <a:solidFill>
            <a:srgbClr val="4CAF50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6"/>
          <p:cNvSpPr/>
          <p:nvPr/>
        </p:nvSpPr>
        <p:spPr>
          <a:xfrm>
            <a:off x="7086600" y="1463040"/>
            <a:ext cx="594360" cy="594360"/>
          </a:xfrm>
          <a:prstGeom prst="ellipse">
            <a:avLst/>
          </a:prstGeom>
          <a:solidFill>
            <a:srgbClr val="D4A017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1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60895" y="1537335"/>
            <a:ext cx="445770" cy="445770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6400800" y="2240280"/>
            <a:ext cx="2240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Образователни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лицензи</a:t>
            </a:r>
            <a:endParaRPr lang="en-US" sz="1500" dirty="0"/>
          </a:p>
        </p:txBody>
      </p:sp>
      <p:sp>
        <p:nvSpPr>
          <p:cNvPr id="23" name="Text 18"/>
          <p:cNvSpPr/>
          <p:nvPr/>
        </p:nvSpPr>
        <p:spPr>
          <a:xfrm>
            <a:off x="6400800" y="2926080"/>
            <a:ext cx="2240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100" dirty="0">
                <a:solidFill>
                  <a:srgbClr val="F5E6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Лицензи за училища и университети - интеграция в учебния процес по история</a:t>
            </a:r>
            <a:endParaRPr lang="en-US" sz="1100" dirty="0"/>
          </a:p>
        </p:txBody>
      </p:sp>
      <p:sp>
        <p:nvSpPr>
          <p:cNvPr id="24" name="Text 19"/>
          <p:cNvSpPr/>
          <p:nvPr/>
        </p:nvSpPr>
        <p:spPr>
          <a:xfrm>
            <a:off x="6949440" y="3931920"/>
            <a:ext cx="1097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25%</a:t>
            </a:r>
            <a:endParaRPr lang="en-US" sz="2200" dirty="0"/>
          </a:p>
        </p:txBody>
      </p:sp>
      <p:sp>
        <p:nvSpPr>
          <p:cNvPr id="25" name="Text 20"/>
          <p:cNvSpPr/>
          <p:nvPr/>
        </p:nvSpPr>
        <p:spPr>
          <a:xfrm>
            <a:off x="6675120" y="4297680"/>
            <a:ext cx="1645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5E6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 приходите</a:t>
            </a:r>
            <a:endParaRPr lang="en-US" sz="900" dirty="0"/>
          </a:p>
        </p:txBody>
      </p:sp>
      <p:sp>
        <p:nvSpPr>
          <p:cNvPr id="26" name="Shape 21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1B5E20"/>
          </a:solidFill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B5E2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06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548640" y="50292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B5E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ФИНАНСОВИ ПРОГНОЗИ</a:t>
            </a:r>
            <a:endParaRPr lang="en-US" sz="2800" dirty="0"/>
          </a:p>
        </p:txBody>
      </p:sp>
      <p:graphicFrame>
        <p:nvGraphicFramePr>
          <p:cNvPr id="5" name="Chart 0"/>
          <p:cNvGraphicFramePr/>
          <p:nvPr>
            <p:extLst>
              <p:ext uri="{D42A27DB-BD31-4B8C-83A1-F6EECF244321}">
                <p14:modId xmlns:p14="http://schemas.microsoft.com/office/powerpoint/2010/main" val="3754256125"/>
              </p:ext>
            </p:extLst>
          </p:nvPr>
        </p:nvGraphicFramePr>
        <p:xfrm>
          <a:off x="548640" y="1188720"/>
          <a:ext cx="502920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Shape 3"/>
          <p:cNvSpPr/>
          <p:nvPr/>
        </p:nvSpPr>
        <p:spPr>
          <a:xfrm>
            <a:off x="5943600" y="1188720"/>
            <a:ext cx="2834640" cy="1371600"/>
          </a:xfrm>
          <a:prstGeom prst="rect">
            <a:avLst/>
          </a:prstGeom>
          <a:solidFill>
            <a:srgbClr val="1B5E20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4"/>
          <p:cNvSpPr/>
          <p:nvPr/>
        </p:nvSpPr>
        <p:spPr>
          <a:xfrm>
            <a:off x="6126480" y="128016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5E6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Точка на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F5E6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рентабилност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6126480" y="173736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Месец 18</a:t>
            </a:r>
            <a:endParaRPr lang="en-US" sz="2800" dirty="0"/>
          </a:p>
        </p:txBody>
      </p:sp>
      <p:sp>
        <p:nvSpPr>
          <p:cNvPr id="9" name="Shape 6"/>
          <p:cNvSpPr/>
          <p:nvPr/>
        </p:nvSpPr>
        <p:spPr>
          <a:xfrm>
            <a:off x="5943600" y="2743200"/>
            <a:ext cx="2834640" cy="1371600"/>
          </a:xfrm>
          <a:prstGeom prst="rect">
            <a:avLst/>
          </a:prstGeom>
          <a:solidFill>
            <a:srgbClr val="FFF8E1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7"/>
          <p:cNvSpPr/>
          <p:nvPr/>
        </p:nvSpPr>
        <p:spPr>
          <a:xfrm>
            <a:off x="6126480" y="283464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Потребители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Година 3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6126480" y="329184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B5E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150 000+</a:t>
            </a:r>
            <a:endParaRPr lang="en-US" sz="2800" dirty="0"/>
          </a:p>
        </p:txBody>
      </p:sp>
      <p:sp>
        <p:nvSpPr>
          <p:cNvPr id="12" name="Text 9"/>
          <p:cNvSpPr/>
          <p:nvPr/>
        </p:nvSpPr>
        <p:spPr>
          <a:xfrm>
            <a:off x="548640" y="457200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7575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* Прогнозите са</a:t>
            </a:r>
            <a:r>
              <a:rPr lang="bg-BG" sz="900" i="1" dirty="0">
                <a:solidFill>
                  <a:srgbClr val="7575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в хил. генерирани лв. и са</a:t>
            </a:r>
            <a:r>
              <a:rPr lang="en-US" sz="900" i="1" dirty="0">
                <a:solidFill>
                  <a:srgbClr val="7575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базирани на консервативен сценарий с 5% месечен ръст на потребителите</a:t>
            </a:r>
            <a:endParaRPr lang="en-US" sz="900" dirty="0"/>
          </a:p>
        </p:txBody>
      </p:sp>
      <p:sp>
        <p:nvSpPr>
          <p:cNvPr id="13" name="Shape 10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1B5E20"/>
          </a:solidFill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B5E2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228600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07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548640" y="50292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B5E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ИНВЕСТИЦИОННА ГОТОВНОСТ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548640" y="1234440"/>
            <a:ext cx="3931920" cy="3474720"/>
          </a:xfrm>
          <a:prstGeom prst="rect">
            <a:avLst/>
          </a:prstGeom>
          <a:solidFill>
            <a:srgbClr val="1B5E20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914400" y="1371600"/>
            <a:ext cx="3291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Какво търсим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914400" y="1828800"/>
            <a:ext cx="3291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50 000 лв.</a:t>
            </a:r>
            <a:endParaRPr lang="en-US" sz="3600" dirty="0"/>
          </a:p>
        </p:txBody>
      </p:sp>
      <p:sp>
        <p:nvSpPr>
          <p:cNvPr id="8" name="Text 6"/>
          <p:cNvSpPr/>
          <p:nvPr/>
        </p:nvSpPr>
        <p:spPr>
          <a:xfrm>
            <a:off x="914400" y="2377440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5E6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Pre-seed инвестиция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914400" y="2834640"/>
            <a:ext cx="329184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F5E6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Разработка на мобилно приложение (iOS/Android) — 45%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F5E6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Маркетинг и привличане на потребители — 25%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F5E6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Историческо съдържание и партньорства — 15%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F5E6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Оперативни разходи и резерв — 15%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754880" y="1234440"/>
            <a:ext cx="3840480" cy="34747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4754880" y="1234440"/>
            <a:ext cx="64008" cy="3474720"/>
          </a:xfrm>
          <a:prstGeom prst="rect">
            <a:avLst/>
          </a:prstGeom>
          <a:solidFill>
            <a:srgbClr val="D4A01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5120640" y="1371600"/>
            <a:ext cx="3291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B5E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Какво предлагаме</a:t>
            </a:r>
            <a:endParaRPr lang="en-US" sz="1800" dirty="0"/>
          </a:p>
        </p:txBody>
      </p:sp>
      <p:pic>
        <p:nvPicPr>
          <p:cNvPr id="1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0640" y="1984248"/>
            <a:ext cx="274320" cy="27432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5486400" y="196596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Работещ MVP (уеб приложение)</a:t>
            </a:r>
            <a:endParaRPr lang="en-US" sz="1200" dirty="0"/>
          </a:p>
        </p:txBody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0640" y="2441448"/>
            <a:ext cx="274320" cy="27432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486400" y="242316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Ясна целева аудитория с валидиран интерес</a:t>
            </a:r>
            <a:endParaRPr lang="en-US" sz="1200" dirty="0"/>
          </a:p>
        </p:txBody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0640" y="2898648"/>
            <a:ext cx="274320" cy="27432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5486400" y="288036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Scalable бизнес модел (Freemium + B2B)</a:t>
            </a:r>
            <a:endParaRPr lang="en-US" sz="1200" dirty="0"/>
          </a:p>
        </p:txBody>
      </p:sp>
      <p:pic>
        <p:nvPicPr>
          <p:cNvPr id="19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0640" y="3355848"/>
            <a:ext cx="274320" cy="274320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5486400" y="333756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Силна социална мисия </a:t>
            </a:r>
            <a:r>
              <a:rPr lang="bg-BG" sz="1200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</a:t>
            </a:r>
            <a:r>
              <a:rPr lang="en-US" sz="1200" dirty="0">
                <a:solidFill>
                  <a:srgbClr val="4E4E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културно приобщаване</a:t>
            </a:r>
            <a:endParaRPr lang="en-US" sz="1200" dirty="0"/>
          </a:p>
        </p:txBody>
      </p:sp>
      <p:sp>
        <p:nvSpPr>
          <p:cNvPr id="23" name="Shape 16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1B5E20"/>
          </a:solidFill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760</Words>
  <Application>Microsoft Macintosh PowerPoint</Application>
  <PresentationFormat>On-screen Show (16:9)</PresentationFormat>
  <Paragraphs>178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България Connect – Pitch Deck | УНСС 2026</dc:title>
  <dc:subject>PptxGenJS Presentation</dc:subject>
  <dc:creator>България Connect</dc:creator>
  <cp:lastModifiedBy>Георги Георгиев</cp:lastModifiedBy>
  <cp:revision>4</cp:revision>
  <dcterms:created xsi:type="dcterms:W3CDTF">2026-04-04T15:48:07Z</dcterms:created>
  <dcterms:modified xsi:type="dcterms:W3CDTF">2026-04-04T17:47:57Z</dcterms:modified>
</cp:coreProperties>
</file>