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8" r:id="rId6"/>
    <p:sldId id="269" r:id="rId7"/>
    <p:sldId id="261" r:id="rId8"/>
    <p:sldId id="263" r:id="rId9"/>
    <p:sldId id="265" r:id="rId10"/>
    <p:sldId id="266" r:id="rId11"/>
    <p:sldId id="267" r:id="rId1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92"/>
    <p:restoredTop sz="94610"/>
  </p:normalViewPr>
  <p:slideViewPr>
    <p:cSldViewPr snapToGrid="0" snapToObjects="1">
      <p:cViewPr varScale="1">
        <p:scale>
          <a:sx n="100" d="100"/>
          <a:sy n="100" d="100"/>
        </p:scale>
        <p:origin x="184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3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UNWE competition title and application context from the official competition page and application form: turn0search0, turn1view0, turn1view1.
- Threat Lens public website positioning from search results describing penetration testing, adversary emulation, and continuous monitoring: turn0search1, turn0search7.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European Commission NIS2 page: unified legal framework in 18 critical sectors, supply chain security, and top-management accountability, lines 61-69: turn3view0.
- Bulgaria 2025 Digital Decade Country Report: Bulgaria faces challenges in cybersecurity preparedness and ICT specialist/training gaps, lines 66, 151-163, and 220-233: turn3view1.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Market-category framing is based on the user-provided research pack, including the positioning gap between MSSP/SOC, scanners, one-time pentests, and autonomous pentesting platforms.
- Emerging autonomous pentesting category validated by Cyberware public positioning: turn0search9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Official euro conversion rate for Bulgaria fixed at 1 EUR = 1.95583 BGN when Bulgaria joined the euro area on 1 January 2026: turn7search0, turn7search1.
- Budget structure, KPI targets, and 12-month milestones are based on the user-provided research and funding plan.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bg>
      <p:bgPr>
        <a:solidFill>
          <a:srgbClr val="0816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reatxlen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rtal.threatxlens.com/login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816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155448"/>
            <a:ext cx="11155680" cy="0"/>
          </a:xfrm>
          <a:prstGeom prst="line">
            <a:avLst/>
          </a:prstGeom>
          <a:noFill/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20624" y="329184"/>
            <a:ext cx="23774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72DFFF"/>
                </a:solidFill>
              </a:rPr>
              <a:t>Национален конкурс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420624" y="699516"/>
            <a:ext cx="7035800" cy="3931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6FAFF"/>
                </a:solidFill>
              </a:rPr>
              <a:t>„Най-добър студентски стартъп 2026“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4160520" y="1323594"/>
            <a:ext cx="3840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900" b="1" dirty="0">
                <a:solidFill>
                  <a:srgbClr val="F6FAFF"/>
                </a:solidFill>
              </a:rPr>
              <a:t>Threat Lens</a:t>
            </a:r>
            <a:endParaRPr lang="en-US" sz="2900" dirty="0"/>
          </a:p>
        </p:txBody>
      </p:sp>
      <p:sp>
        <p:nvSpPr>
          <p:cNvPr id="8" name="Shape 6"/>
          <p:cNvSpPr/>
          <p:nvPr/>
        </p:nvSpPr>
        <p:spPr>
          <a:xfrm>
            <a:off x="3624072" y="2784348"/>
            <a:ext cx="7742936" cy="3241549"/>
          </a:xfrm>
          <a:prstGeom prst="roundRect">
            <a:avLst>
              <a:gd name="adj" fmla="val 3810"/>
            </a:avLst>
          </a:prstGeom>
          <a:solidFill>
            <a:srgbClr val="10233B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Threat Lens </a:t>
            </a:r>
            <a:r>
              <a:rPr lang="bg-BG" sz="1600" dirty="0">
                <a:solidFill>
                  <a:schemeClr val="bg1"/>
                </a:solidFill>
              </a:rPr>
              <a:t>е </a:t>
            </a:r>
            <a:r>
              <a:rPr lang="en-US" sz="1600" dirty="0">
                <a:solidFill>
                  <a:schemeClr val="bg1"/>
                </a:solidFill>
              </a:rPr>
              <a:t>startup </a:t>
            </a:r>
            <a:r>
              <a:rPr lang="bg-BG" sz="1600" dirty="0">
                <a:solidFill>
                  <a:schemeClr val="bg1"/>
                </a:solidFill>
              </a:rPr>
              <a:t>в сферата на киберсигурността, насочен към малки и средни компании, </a:t>
            </a:r>
            <a:r>
              <a:rPr lang="en-US" sz="1600" dirty="0">
                <a:solidFill>
                  <a:schemeClr val="bg1"/>
                </a:solidFill>
              </a:rPr>
              <a:t>mid-size </a:t>
            </a:r>
            <a:r>
              <a:rPr lang="bg-BG" sz="1600" dirty="0">
                <a:solidFill>
                  <a:schemeClr val="bg1"/>
                </a:solidFill>
              </a:rPr>
              <a:t>организации и </a:t>
            </a:r>
            <a:r>
              <a:rPr lang="en-US" sz="1600" dirty="0">
                <a:solidFill>
                  <a:schemeClr val="bg1"/>
                </a:solidFill>
              </a:rPr>
              <a:t>SaaS </a:t>
            </a:r>
            <a:r>
              <a:rPr lang="bg-BG" sz="1600" dirty="0">
                <a:solidFill>
                  <a:schemeClr val="bg1"/>
                </a:solidFill>
              </a:rPr>
              <a:t>бизнеси в България, Централна и Източна Европа. Компанията адресира един от най-често срещаните проблеми на пазара: организациите разполагат с различни инструменти и сигнали за киберсигурност, но рядко имат ясен и непрекъснат процес, който да покаже кои рискове са реални, какво трябва да се приоритизира и какво действие следва.</a:t>
            </a:r>
            <a:br>
              <a:rPr lang="bg-BG" sz="1600" dirty="0">
                <a:solidFill>
                  <a:schemeClr val="bg1"/>
                </a:solidFill>
              </a:rPr>
            </a:br>
            <a:endParaRPr lang="bg-BG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Threat Lens </a:t>
            </a:r>
            <a:r>
              <a:rPr lang="bg-BG" sz="1600" dirty="0">
                <a:solidFill>
                  <a:schemeClr val="bg1"/>
                </a:solidFill>
              </a:rPr>
              <a:t>обединява мониторинг, </a:t>
            </a:r>
            <a:r>
              <a:rPr lang="en-US" sz="1600" dirty="0">
                <a:solidFill>
                  <a:schemeClr val="bg1"/>
                </a:solidFill>
              </a:rPr>
              <a:t>AI</a:t>
            </a:r>
            <a:r>
              <a:rPr lang="bg-BG" sz="1600" dirty="0">
                <a:solidFill>
                  <a:schemeClr val="bg1"/>
                </a:solidFill>
              </a:rPr>
              <a:t> техническа валидация, отчетност и оркестрация на реакцията в една система, която дава на клиента не просто информация, а последователен процес за защита.</a:t>
            </a:r>
          </a:p>
          <a:p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7841488" y="4014216"/>
            <a:ext cx="36118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7841488" y="5596128"/>
            <a:ext cx="361188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280" dirty="0"/>
          </a:p>
        </p:txBody>
      </p:sp>
      <p:sp>
        <p:nvSpPr>
          <p:cNvPr id="15" name="Text 13"/>
          <p:cNvSpPr/>
          <p:nvPr/>
        </p:nvSpPr>
        <p:spPr>
          <a:xfrm>
            <a:off x="2798064" y="3236976"/>
            <a:ext cx="20482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7695184" y="6647688"/>
            <a:ext cx="19568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050" dirty="0"/>
          </a:p>
        </p:txBody>
      </p:sp>
      <p:sp>
        <p:nvSpPr>
          <p:cNvPr id="20" name="Text 18"/>
          <p:cNvSpPr/>
          <p:nvPr/>
        </p:nvSpPr>
        <p:spPr>
          <a:xfrm>
            <a:off x="612648" y="5541266"/>
            <a:ext cx="2247392" cy="4389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 err="1">
                <a:solidFill>
                  <a:srgbClr val="F6FAFF"/>
                </a:solidFill>
                <a:hlinkClick r:id="rId3"/>
              </a:rPr>
              <a:t>threatxlens.com</a:t>
            </a:r>
            <a:r>
              <a:rPr lang="bg-BG" sz="1400" b="1" dirty="0">
                <a:solidFill>
                  <a:srgbClr val="F6FAFF"/>
                </a:solidFill>
                <a:hlinkClick r:id="rId3"/>
              </a:rPr>
              <a:t> </a:t>
            </a:r>
            <a:r>
              <a:rPr lang="en-US" sz="1400" b="1" dirty="0">
                <a:solidFill>
                  <a:srgbClr val="F6FAFF"/>
                </a:solidFill>
                <a:hlinkClick r:id="rId3"/>
              </a:rPr>
              <a:t> </a:t>
            </a:r>
            <a:r>
              <a:rPr lang="en-US" sz="1400" b="1" dirty="0" err="1">
                <a:solidFill>
                  <a:srgbClr val="F6FAFF"/>
                </a:solidFill>
                <a:hlinkClick r:id="rId4"/>
              </a:rPr>
              <a:t>portal.threaxtlens.com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109728" y="4965700"/>
            <a:ext cx="3144520" cy="57556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bg-BG" sz="1400" dirty="0">
                <a:solidFill>
                  <a:schemeClr val="bg1"/>
                </a:solidFill>
              </a:rPr>
              <a:t>Уеб присъствие и клиентски портал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22" name="Text 20"/>
          <p:cNvSpPr/>
          <p:nvPr/>
        </p:nvSpPr>
        <p:spPr>
          <a:xfrm>
            <a:off x="612648" y="6510528"/>
            <a:ext cx="59436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E95AF"/>
                </a:solidFill>
              </a:rPr>
              <a:t>Threat Lens | threatxlens.com</a:t>
            </a:r>
            <a:endParaRPr lang="en-US" sz="850" dirty="0"/>
          </a:p>
        </p:txBody>
      </p:sp>
      <p:sp>
        <p:nvSpPr>
          <p:cNvPr id="23" name="Text 21"/>
          <p:cNvSpPr/>
          <p:nvPr/>
        </p:nvSpPr>
        <p:spPr>
          <a:xfrm>
            <a:off x="9235440" y="6510528"/>
            <a:ext cx="23774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7E95AF"/>
                </a:solidFill>
              </a:rPr>
              <a:t>Best Student Startup 2026</a:t>
            </a:r>
            <a:endParaRPr lang="en-US" sz="8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3D1BAC-6F19-E908-490C-201AE5CD0F9D}"/>
              </a:ext>
            </a:extLst>
          </p:cNvPr>
          <p:cNvSpPr txBox="1"/>
          <p:nvPr/>
        </p:nvSpPr>
        <p:spPr>
          <a:xfrm>
            <a:off x="420624" y="1936988"/>
            <a:ext cx="1136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>
                <a:solidFill>
                  <a:schemeClr val="bg1"/>
                </a:solidFill>
              </a:rPr>
              <a:t>Затворен цикъл за киберзащита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bg-BG" dirty="0">
                <a:solidFill>
                  <a:schemeClr val="bg1"/>
                </a:solidFill>
              </a:rPr>
              <a:t>и програмиране: мониторинг, валидиране и реакция в една платформа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816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155448"/>
            <a:ext cx="11155680" cy="0"/>
          </a:xfrm>
          <a:prstGeom prst="line">
            <a:avLst/>
          </a:prstGeom>
          <a:noFill/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94360" y="219456"/>
            <a:ext cx="32004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72D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FUNDING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594360" y="400532"/>
            <a:ext cx="8956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bg-BG" sz="2400" b="1" dirty="0">
                <a:solidFill>
                  <a:srgbClr val="F6FA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 и конкретно разпределение на инвестицията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594360" y="987552"/>
            <a:ext cx="10972800" cy="0"/>
          </a:xfrm>
          <a:prstGeom prst="line">
            <a:avLst/>
          </a:prstGeom>
          <a:noFill/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Shape 29"/>
          <p:cNvSpPr/>
          <p:nvPr/>
        </p:nvSpPr>
        <p:spPr>
          <a:xfrm>
            <a:off x="254000" y="945949"/>
            <a:ext cx="11663680" cy="5558282"/>
          </a:xfrm>
          <a:prstGeom prst="roundRect">
            <a:avLst>
              <a:gd name="adj" fmla="val 2370"/>
            </a:avLst>
          </a:prstGeom>
          <a:solidFill>
            <a:srgbClr val="10233B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39" name="Text 37"/>
          <p:cNvSpPr/>
          <p:nvPr/>
        </p:nvSpPr>
        <p:spPr>
          <a:xfrm>
            <a:off x="612648" y="6510528"/>
            <a:ext cx="59436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E95AF"/>
                </a:solidFill>
              </a:rPr>
              <a:t>Threat Lens | threatxlens.com</a:t>
            </a:r>
            <a:endParaRPr lang="en-US" sz="850" dirty="0"/>
          </a:p>
        </p:txBody>
      </p:sp>
      <p:sp>
        <p:nvSpPr>
          <p:cNvPr id="40" name="Text 38"/>
          <p:cNvSpPr/>
          <p:nvPr/>
        </p:nvSpPr>
        <p:spPr>
          <a:xfrm>
            <a:off x="9235440" y="6510528"/>
            <a:ext cx="23774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7E95AF"/>
                </a:solidFill>
              </a:rPr>
              <a:t>Best Student Startup 2026</a:t>
            </a:r>
            <a:endParaRPr lang="en-US" sz="850" dirty="0"/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469FAE59-20BF-499B-8233-8DAA0FDFC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1047604"/>
            <a:ext cx="11404600" cy="472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Threat Lens </a:t>
            </a:r>
            <a:r>
              <a:rPr lang="bg-BG" sz="1600" dirty="0">
                <a:solidFill>
                  <a:schemeClr val="bg1"/>
                </a:solidFill>
              </a:rPr>
              <a:t>търси начална инвестиционна подкрепа в размер на €7,70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r>
              <a:rPr lang="bg-BG" sz="1600" dirty="0">
                <a:solidFill>
                  <a:schemeClr val="bg1"/>
                </a:solidFill>
              </a:rPr>
              <a:t>Заявката е прецизно калкулирана, за да осигури 12-месечна оперативна писта за преминаване от </a:t>
            </a:r>
            <a:r>
              <a:rPr lang="en-US" sz="1600" dirty="0">
                <a:solidFill>
                  <a:schemeClr val="bg1"/>
                </a:solidFill>
              </a:rPr>
              <a:t>MVP </a:t>
            </a:r>
            <a:r>
              <a:rPr lang="bg-BG" sz="1600" dirty="0">
                <a:solidFill>
                  <a:schemeClr val="bg1"/>
                </a:solidFill>
              </a:rPr>
              <a:t>към работещ </a:t>
            </a:r>
            <a:r>
              <a:rPr lang="en-US" sz="1600" dirty="0">
                <a:solidFill>
                  <a:schemeClr val="bg1"/>
                </a:solidFill>
              </a:rPr>
              <a:t>B2B </a:t>
            </a:r>
            <a:r>
              <a:rPr lang="bg-BG" sz="1600" dirty="0">
                <a:solidFill>
                  <a:schemeClr val="bg1"/>
                </a:solidFill>
              </a:rPr>
              <a:t>бизнес.</a:t>
            </a:r>
          </a:p>
          <a:p>
            <a:r>
              <a:rPr lang="bg-BG" sz="1600" b="1" dirty="0">
                <a:solidFill>
                  <a:schemeClr val="bg1"/>
                </a:solidFill>
              </a:rPr>
              <a:t>1. Инфраструктура и технологии: €3,000</a:t>
            </a:r>
            <a:endParaRPr lang="bg-BG" sz="1600" dirty="0">
              <a:solidFill>
                <a:schemeClr val="bg1"/>
              </a:solidFill>
            </a:endParaRPr>
          </a:p>
          <a:p>
            <a:r>
              <a:rPr lang="bg-BG" sz="1600" b="1" dirty="0">
                <a:solidFill>
                  <a:schemeClr val="bg1"/>
                </a:solidFill>
              </a:rPr>
              <a:t>€2,400:</a:t>
            </a:r>
            <a:r>
              <a:rPr lang="bg-BG" sz="1600" dirty="0">
                <a:solidFill>
                  <a:schemeClr val="bg1"/>
                </a:solidFill>
              </a:rPr>
              <a:t> Облачни ресурси и изчислителна мощ за обезпечаване на </a:t>
            </a:r>
            <a:r>
              <a:rPr lang="en-US" sz="1600" dirty="0">
                <a:solidFill>
                  <a:schemeClr val="bg1"/>
                </a:solidFill>
              </a:rPr>
              <a:t>AI </a:t>
            </a:r>
            <a:r>
              <a:rPr lang="bg-BG" sz="1600" dirty="0">
                <a:solidFill>
                  <a:schemeClr val="bg1"/>
                </a:solidFill>
              </a:rPr>
              <a:t>оркестрацията (</a:t>
            </a:r>
            <a:r>
              <a:rPr lang="en-US" sz="1600" dirty="0">
                <a:solidFill>
                  <a:schemeClr val="bg1"/>
                </a:solidFill>
              </a:rPr>
              <a:t>VANGUARD) </a:t>
            </a:r>
            <a:r>
              <a:rPr lang="bg-BG" sz="1600" dirty="0">
                <a:solidFill>
                  <a:schemeClr val="bg1"/>
                </a:solidFill>
              </a:rPr>
              <a:t>и 24/7 мониторинга.</a:t>
            </a:r>
          </a:p>
          <a:p>
            <a:r>
              <a:rPr lang="bg-BG" sz="1600" b="1" dirty="0">
                <a:solidFill>
                  <a:schemeClr val="bg1"/>
                </a:solidFill>
              </a:rPr>
              <a:t>€600:</a:t>
            </a:r>
            <a:r>
              <a:rPr lang="bg-BG" sz="1600" dirty="0">
                <a:solidFill>
                  <a:schemeClr val="bg1"/>
                </a:solidFill>
              </a:rPr>
              <a:t> Лицензи за специализирани </a:t>
            </a:r>
            <a:r>
              <a:rPr lang="en-US" sz="1600" dirty="0">
                <a:solidFill>
                  <a:schemeClr val="bg1"/>
                </a:solidFill>
              </a:rPr>
              <a:t>API </a:t>
            </a:r>
            <a:r>
              <a:rPr lang="bg-BG" sz="1600" dirty="0">
                <a:solidFill>
                  <a:schemeClr val="bg1"/>
                </a:solidFill>
              </a:rPr>
              <a:t>интеграции (</a:t>
            </a:r>
            <a:r>
              <a:rPr lang="en-US" sz="1600" dirty="0">
                <a:solidFill>
                  <a:schemeClr val="bg1"/>
                </a:solidFill>
              </a:rPr>
              <a:t>Threat Intelligence) </a:t>
            </a:r>
            <a:r>
              <a:rPr lang="bg-BG" sz="1600" dirty="0">
                <a:solidFill>
                  <a:schemeClr val="bg1"/>
                </a:solidFill>
              </a:rPr>
              <a:t>и защита на самата платформа.</a:t>
            </a:r>
          </a:p>
          <a:p>
            <a:r>
              <a:rPr lang="bg-BG" sz="1600" b="1" dirty="0">
                <a:solidFill>
                  <a:schemeClr val="bg1"/>
                </a:solidFill>
              </a:rPr>
              <a:t>2. Продукт и легална рамка: €1,700</a:t>
            </a:r>
            <a:endParaRPr lang="bg-BG" sz="1600" dirty="0">
              <a:solidFill>
                <a:schemeClr val="bg1"/>
              </a:solidFill>
            </a:endParaRPr>
          </a:p>
          <a:p>
            <a:r>
              <a:rPr lang="bg-BG" sz="1600" b="1" dirty="0">
                <a:solidFill>
                  <a:schemeClr val="bg1"/>
                </a:solidFill>
              </a:rPr>
              <a:t>€1,200:</a:t>
            </a:r>
            <a:r>
              <a:rPr lang="bg-BG" sz="1600" dirty="0">
                <a:solidFill>
                  <a:schemeClr val="bg1"/>
                </a:solidFill>
              </a:rPr>
              <a:t> Юридическо обслужване за изграждане на солидна </a:t>
            </a:r>
            <a:r>
              <a:rPr lang="en-US" sz="1600" dirty="0">
                <a:solidFill>
                  <a:schemeClr val="bg1"/>
                </a:solidFill>
              </a:rPr>
              <a:t>B2B </a:t>
            </a:r>
            <a:r>
              <a:rPr lang="bg-BG" sz="1600" dirty="0">
                <a:solidFill>
                  <a:schemeClr val="bg1"/>
                </a:solidFill>
              </a:rPr>
              <a:t>документация (</a:t>
            </a:r>
            <a:r>
              <a:rPr lang="en-US" sz="1600" dirty="0">
                <a:solidFill>
                  <a:schemeClr val="bg1"/>
                </a:solidFill>
              </a:rPr>
              <a:t>SLA, NDA, NIS2/GDPR </a:t>
            </a:r>
            <a:r>
              <a:rPr lang="bg-BG" sz="1600" dirty="0">
                <a:solidFill>
                  <a:schemeClr val="bg1"/>
                </a:solidFill>
              </a:rPr>
              <a:t>договори) – критично условие за корпоративното доверие.</a:t>
            </a:r>
          </a:p>
          <a:p>
            <a:r>
              <a:rPr lang="bg-BG" sz="1600" b="1" dirty="0">
                <a:solidFill>
                  <a:schemeClr val="bg1"/>
                </a:solidFill>
              </a:rPr>
              <a:t>€500:</a:t>
            </a:r>
            <a:r>
              <a:rPr lang="bg-BG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UI/UX </a:t>
            </a:r>
            <a:r>
              <a:rPr lang="bg-BG" sz="1600" dirty="0">
                <a:solidFill>
                  <a:schemeClr val="bg1"/>
                </a:solidFill>
              </a:rPr>
              <a:t>надграждане на клиентския портал за осигуряване на </a:t>
            </a:r>
            <a:r>
              <a:rPr lang="bg-BG" sz="1600" dirty="0" err="1">
                <a:solidFill>
                  <a:schemeClr val="bg1"/>
                </a:solidFill>
              </a:rPr>
              <a:t>премиум</a:t>
            </a:r>
            <a:r>
              <a:rPr lang="bg-BG" sz="1600" dirty="0">
                <a:solidFill>
                  <a:schemeClr val="bg1"/>
                </a:solidFill>
              </a:rPr>
              <a:t> "</a:t>
            </a:r>
            <a:r>
              <a:rPr lang="en-US" sz="1600" dirty="0">
                <a:solidFill>
                  <a:schemeClr val="bg1"/>
                </a:solidFill>
              </a:rPr>
              <a:t>enterprise" </a:t>
            </a:r>
            <a:r>
              <a:rPr lang="bg-BG" sz="1600" dirty="0">
                <a:solidFill>
                  <a:schemeClr val="bg1"/>
                </a:solidFill>
              </a:rPr>
              <a:t>усещане от ден първи.</a:t>
            </a:r>
          </a:p>
          <a:p>
            <a:r>
              <a:rPr lang="bg-BG" sz="1600" b="1" dirty="0">
                <a:solidFill>
                  <a:schemeClr val="bg1"/>
                </a:solidFill>
              </a:rPr>
              <a:t>3. Пазарна валидация и продажби: €3,000</a:t>
            </a:r>
            <a:endParaRPr lang="bg-BG" sz="1600" dirty="0">
              <a:solidFill>
                <a:schemeClr val="bg1"/>
              </a:solidFill>
            </a:endParaRPr>
          </a:p>
          <a:p>
            <a:r>
              <a:rPr lang="bg-BG" sz="1600" b="1" dirty="0">
                <a:solidFill>
                  <a:schemeClr val="bg1"/>
                </a:solidFill>
              </a:rPr>
              <a:t>€1,000:</a:t>
            </a:r>
            <a:r>
              <a:rPr lang="bg-BG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B2B </a:t>
            </a:r>
            <a:r>
              <a:rPr lang="bg-BG" sz="1600" dirty="0">
                <a:solidFill>
                  <a:schemeClr val="bg1"/>
                </a:solidFill>
              </a:rPr>
              <a:t>софтуерни лицензи (</a:t>
            </a:r>
            <a:r>
              <a:rPr lang="en-US" sz="1600" dirty="0">
                <a:solidFill>
                  <a:schemeClr val="bg1"/>
                </a:solidFill>
              </a:rPr>
              <a:t>CRM, </a:t>
            </a:r>
            <a:r>
              <a:rPr lang="bg-BG" sz="1600" dirty="0">
                <a:solidFill>
                  <a:schemeClr val="bg1"/>
                </a:solidFill>
              </a:rPr>
              <a:t>бази данни) за автоматизиран процес по намиране на </a:t>
            </a:r>
            <a:r>
              <a:rPr lang="bg-BG" sz="1600" dirty="0" err="1">
                <a:solidFill>
                  <a:schemeClr val="bg1"/>
                </a:solidFill>
              </a:rPr>
              <a:t>лийдове</a:t>
            </a:r>
            <a:r>
              <a:rPr lang="bg-BG" sz="1600" dirty="0">
                <a:solidFill>
                  <a:schemeClr val="bg1"/>
                </a:solidFill>
              </a:rPr>
              <a:t> (</a:t>
            </a:r>
            <a:r>
              <a:rPr lang="en-US" sz="1600" dirty="0">
                <a:solidFill>
                  <a:schemeClr val="bg1"/>
                </a:solidFill>
              </a:rPr>
              <a:t>outreach).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€1,500: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bg-BG" sz="1600" dirty="0">
                <a:solidFill>
                  <a:schemeClr val="bg1"/>
                </a:solidFill>
              </a:rPr>
              <a:t>Целеви маркетинг и присъствие на ключови </a:t>
            </a:r>
            <a:r>
              <a:rPr lang="en-US" sz="1600" dirty="0">
                <a:solidFill>
                  <a:schemeClr val="bg1"/>
                </a:solidFill>
              </a:rPr>
              <a:t>CEE </a:t>
            </a:r>
            <a:r>
              <a:rPr lang="bg-BG" sz="1600" dirty="0">
                <a:solidFill>
                  <a:schemeClr val="bg1"/>
                </a:solidFill>
              </a:rPr>
              <a:t>технологични събития за позициониране пред потенциални клиенти.</a:t>
            </a:r>
          </a:p>
          <a:p>
            <a:r>
              <a:rPr lang="bg-BG" sz="1600" b="1" dirty="0">
                <a:solidFill>
                  <a:schemeClr val="bg1"/>
                </a:solidFill>
              </a:rPr>
              <a:t>€500:</a:t>
            </a:r>
            <a:r>
              <a:rPr lang="bg-BG" sz="1600" dirty="0">
                <a:solidFill>
                  <a:schemeClr val="bg1"/>
                </a:solidFill>
              </a:rPr>
              <a:t> "</a:t>
            </a:r>
            <a:r>
              <a:rPr lang="en-US" sz="1600" dirty="0">
                <a:solidFill>
                  <a:schemeClr val="bg1"/>
                </a:solidFill>
              </a:rPr>
              <a:t>Proof of Concept" </a:t>
            </a:r>
            <a:r>
              <a:rPr lang="bg-BG" sz="1600" dirty="0">
                <a:solidFill>
                  <a:schemeClr val="bg1"/>
                </a:solidFill>
              </a:rPr>
              <a:t>бюджет – субсидиране на първоначалните разходи за внедряване при първите </a:t>
            </a:r>
            <a:r>
              <a:rPr lang="bg-BG" sz="1600">
                <a:solidFill>
                  <a:schemeClr val="bg1"/>
                </a:solidFill>
              </a:rPr>
              <a:t>3 клиента</a:t>
            </a:r>
            <a:r>
              <a:rPr lang="bg-BG" sz="1600" dirty="0">
                <a:solidFill>
                  <a:schemeClr val="bg1"/>
                </a:solidFill>
              </a:rPr>
              <a:t>.</a:t>
            </a:r>
          </a:p>
          <a:p>
            <a:r>
              <a:rPr lang="bg-BG" sz="1600" b="1" dirty="0">
                <a:solidFill>
                  <a:schemeClr val="bg1"/>
                </a:solidFill>
              </a:rPr>
              <a:t>Цел за следващите 12 месеца:</a:t>
            </a:r>
            <a:r>
              <a:rPr lang="bg-BG" sz="1600" dirty="0">
                <a:solidFill>
                  <a:schemeClr val="bg1"/>
                </a:solidFill>
              </a:rPr>
              <a:t> Инвестицията ще бъде използвана за генериране на първите клиенти с </a:t>
            </a:r>
            <a:r>
              <a:rPr lang="bg-BG" sz="1600" dirty="0" err="1">
                <a:solidFill>
                  <a:schemeClr val="bg1"/>
                </a:solidFill>
              </a:rPr>
              <a:t>повтаряеми</a:t>
            </a:r>
            <a:r>
              <a:rPr lang="bg-BG" sz="1600" dirty="0">
                <a:solidFill>
                  <a:schemeClr val="bg1"/>
                </a:solidFill>
              </a:rPr>
              <a:t> месечни абонаменти, доказвайки жизнеспособността на модела и подготвяйки компанията за </a:t>
            </a:r>
            <a:r>
              <a:rPr lang="en-US" sz="1600" dirty="0">
                <a:solidFill>
                  <a:schemeClr val="bg1"/>
                </a:solidFill>
              </a:rPr>
              <a:t>Seed </a:t>
            </a:r>
            <a:r>
              <a:rPr lang="bg-BG" sz="1600" dirty="0">
                <a:solidFill>
                  <a:schemeClr val="bg1"/>
                </a:solidFill>
              </a:rPr>
              <a:t>етап.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816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155448"/>
            <a:ext cx="11155680" cy="0"/>
          </a:xfrm>
          <a:prstGeom prst="line">
            <a:avLst/>
          </a:prstGeom>
          <a:noFill/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58368" y="580418"/>
            <a:ext cx="3291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6FAFF"/>
                </a:solidFill>
              </a:rPr>
              <a:t>Threat Lens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658368" y="1261872"/>
            <a:ext cx="55778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58368" y="5715000"/>
            <a:ext cx="10570464" cy="585216"/>
          </a:xfrm>
          <a:prstGeom prst="roundRect">
            <a:avLst>
              <a:gd name="adj" fmla="val 12500"/>
            </a:avLst>
          </a:prstGeom>
          <a:solidFill>
            <a:srgbClr val="132D49"/>
          </a:solidFill>
          <a:ln w="12700">
            <a:solidFill>
              <a:srgbClr val="72D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914400" y="5907024"/>
            <a:ext cx="100126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6FAFF"/>
                </a:solidFill>
              </a:rPr>
              <a:t> €7.7k за да превърнем Threat Lens от силен MVP в повторяем B2B security бизнес.</a:t>
            </a:r>
            <a:endParaRPr lang="en-US" sz="1500" dirty="0"/>
          </a:p>
        </p:txBody>
      </p:sp>
      <p:sp>
        <p:nvSpPr>
          <p:cNvPr id="22" name="Text 20"/>
          <p:cNvSpPr/>
          <p:nvPr/>
        </p:nvSpPr>
        <p:spPr>
          <a:xfrm>
            <a:off x="658368" y="6446520"/>
            <a:ext cx="20116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6FAFF"/>
                </a:solidFill>
              </a:rPr>
              <a:t>threatxlens.com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2834640" y="6446520"/>
            <a:ext cx="53035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9EB3C8"/>
                </a:solidFill>
              </a:rPr>
              <a:t>•  TNSE  •  VANGUARD  •  SOAR  •  Client Portal</a:t>
            </a:r>
            <a:endParaRPr lang="en-US" sz="1250" dirty="0"/>
          </a:p>
        </p:txBody>
      </p:sp>
      <p:sp>
        <p:nvSpPr>
          <p:cNvPr id="24" name="Text 22"/>
          <p:cNvSpPr/>
          <p:nvPr/>
        </p:nvSpPr>
        <p:spPr>
          <a:xfrm>
            <a:off x="9372600" y="6446520"/>
            <a:ext cx="1828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9EB3C8"/>
                </a:solidFill>
              </a:rPr>
              <a:t>Best Student Startup 2026</a:t>
            </a:r>
            <a:endParaRPr lang="en-US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0DB810-25BD-16DD-00DD-36EAA1561328}"/>
              </a:ext>
            </a:extLst>
          </p:cNvPr>
          <p:cNvSpPr txBox="1"/>
          <p:nvPr/>
        </p:nvSpPr>
        <p:spPr>
          <a:xfrm>
            <a:off x="627888" y="1407950"/>
            <a:ext cx="7554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>
                <a:solidFill>
                  <a:schemeClr val="bg1"/>
                </a:solidFill>
              </a:rPr>
              <a:t>Решение с реален проблем, изградена логика и ясен път към първи клиенти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FD5C19-FA75-F0C6-AE77-5FF8B3BC251B}"/>
              </a:ext>
            </a:extLst>
          </p:cNvPr>
          <p:cNvSpPr txBox="1"/>
          <p:nvPr/>
        </p:nvSpPr>
        <p:spPr>
          <a:xfrm>
            <a:off x="309292" y="2232887"/>
            <a:ext cx="62759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b="1" dirty="0">
                <a:solidFill>
                  <a:schemeClr val="bg1"/>
                </a:solidFill>
              </a:rPr>
              <a:t>Защо </a:t>
            </a:r>
            <a:r>
              <a:rPr lang="en-US" sz="1500" b="1" dirty="0">
                <a:solidFill>
                  <a:schemeClr val="bg1"/>
                </a:solidFill>
              </a:rPr>
              <a:t>Threat Lens </a:t>
            </a:r>
            <a:r>
              <a:rPr lang="bg-BG" sz="1500" b="1" dirty="0">
                <a:solidFill>
                  <a:schemeClr val="bg1"/>
                </a:solidFill>
              </a:rPr>
              <a:t>заслужава подкрепа:</a:t>
            </a:r>
            <a:endParaRPr lang="bg-BG" sz="1500" dirty="0">
              <a:solidFill>
                <a:schemeClr val="bg1"/>
              </a:solidFill>
            </a:endParaRPr>
          </a:p>
          <a:p>
            <a:r>
              <a:rPr lang="bg-BG" sz="1500" dirty="0">
                <a:solidFill>
                  <a:schemeClr val="bg1"/>
                </a:solidFill>
              </a:rPr>
              <a:t>✓ Решава реален и нарастващ проблем за </a:t>
            </a:r>
            <a:r>
              <a:rPr lang="en-US" sz="1500" dirty="0">
                <a:solidFill>
                  <a:schemeClr val="bg1"/>
                </a:solidFill>
              </a:rPr>
              <a:t>SMB </a:t>
            </a:r>
            <a:r>
              <a:rPr lang="bg-BG" sz="1500" dirty="0">
                <a:solidFill>
                  <a:schemeClr val="bg1"/>
                </a:solidFill>
              </a:rPr>
              <a:t>и </a:t>
            </a:r>
            <a:r>
              <a:rPr lang="en-US" sz="1500" dirty="0">
                <a:solidFill>
                  <a:schemeClr val="bg1"/>
                </a:solidFill>
              </a:rPr>
              <a:t>SaaS </a:t>
            </a:r>
            <a:r>
              <a:rPr lang="bg-BG" sz="1500" dirty="0">
                <a:solidFill>
                  <a:schemeClr val="bg1"/>
                </a:solidFill>
              </a:rPr>
              <a:t>компании</a:t>
            </a:r>
            <a:br>
              <a:rPr lang="bg-BG" sz="1500" dirty="0">
                <a:solidFill>
                  <a:schemeClr val="bg1"/>
                </a:solidFill>
              </a:rPr>
            </a:br>
            <a:r>
              <a:rPr lang="bg-BG" sz="1500" dirty="0">
                <a:solidFill>
                  <a:schemeClr val="bg1"/>
                </a:solidFill>
              </a:rPr>
              <a:t>✓ Обединява </a:t>
            </a:r>
            <a:r>
              <a:rPr lang="en-US" sz="1500" dirty="0">
                <a:solidFill>
                  <a:schemeClr val="bg1"/>
                </a:solidFill>
              </a:rPr>
              <a:t>monitoring, validation </a:t>
            </a:r>
            <a:r>
              <a:rPr lang="bg-BG" sz="1500" dirty="0">
                <a:solidFill>
                  <a:schemeClr val="bg1"/>
                </a:solidFill>
              </a:rPr>
              <a:t>и </a:t>
            </a:r>
            <a:r>
              <a:rPr lang="en-US" sz="1500" dirty="0">
                <a:solidFill>
                  <a:schemeClr val="bg1"/>
                </a:solidFill>
              </a:rPr>
              <a:t>client visibility </a:t>
            </a:r>
            <a:r>
              <a:rPr lang="bg-BG" sz="1500" dirty="0">
                <a:solidFill>
                  <a:schemeClr val="bg1"/>
                </a:solidFill>
              </a:rPr>
              <a:t>в една платформа</a:t>
            </a:r>
            <a:br>
              <a:rPr lang="bg-BG" sz="1500" dirty="0">
                <a:solidFill>
                  <a:schemeClr val="bg1"/>
                </a:solidFill>
              </a:rPr>
            </a:br>
            <a:r>
              <a:rPr lang="bg-BG" sz="1500" dirty="0">
                <a:solidFill>
                  <a:schemeClr val="bg1"/>
                </a:solidFill>
              </a:rPr>
              <a:t>✓ Стъпва върху изградена продуктова логика, а не само върху идея</a:t>
            </a:r>
            <a:br>
              <a:rPr lang="bg-BG" sz="1500" dirty="0">
                <a:solidFill>
                  <a:schemeClr val="bg1"/>
                </a:solidFill>
              </a:rPr>
            </a:br>
            <a:r>
              <a:rPr lang="bg-BG" sz="1500" dirty="0">
                <a:solidFill>
                  <a:schemeClr val="bg1"/>
                </a:solidFill>
              </a:rPr>
              <a:t>✓ Съчетава </a:t>
            </a:r>
            <a:r>
              <a:rPr lang="en-US" sz="1500" dirty="0">
                <a:solidFill>
                  <a:schemeClr val="bg1"/>
                </a:solidFill>
              </a:rPr>
              <a:t>AI, </a:t>
            </a:r>
            <a:r>
              <a:rPr lang="bg-BG" sz="1500" dirty="0">
                <a:solidFill>
                  <a:schemeClr val="bg1"/>
                </a:solidFill>
              </a:rPr>
              <a:t>киберсигурност и практическа бизнес приложимост</a:t>
            </a:r>
            <a:br>
              <a:rPr lang="bg-BG" sz="1500" dirty="0">
                <a:solidFill>
                  <a:schemeClr val="bg1"/>
                </a:solidFill>
              </a:rPr>
            </a:br>
            <a:r>
              <a:rPr lang="bg-BG" sz="1500" dirty="0">
                <a:solidFill>
                  <a:schemeClr val="bg1"/>
                </a:solidFill>
              </a:rPr>
              <a:t>✓ Има ясен план за първи клиентски внедрявания и пазарно валидиране</a:t>
            </a:r>
            <a:br>
              <a:rPr lang="bg-BG" sz="1500" dirty="0">
                <a:solidFill>
                  <a:schemeClr val="bg1"/>
                </a:solidFill>
              </a:rPr>
            </a:br>
            <a:r>
              <a:rPr lang="bg-BG" sz="1500" dirty="0">
                <a:solidFill>
                  <a:schemeClr val="bg1"/>
                </a:solidFill>
              </a:rPr>
              <a:t>✓ Създава основа за повторяем приход чрез услуги, пакети и </a:t>
            </a:r>
            <a:r>
              <a:rPr lang="en-US" sz="1500" dirty="0">
                <a:solidFill>
                  <a:schemeClr val="bg1"/>
                </a:solidFill>
              </a:rPr>
              <a:t>monitoring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693B4B-1872-747D-B4AD-62DADD464762}"/>
              </a:ext>
            </a:extLst>
          </p:cNvPr>
          <p:cNvSpPr txBox="1"/>
          <p:nvPr/>
        </p:nvSpPr>
        <p:spPr>
          <a:xfrm>
            <a:off x="7437120" y="2232887"/>
            <a:ext cx="45235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>
                <a:solidFill>
                  <a:schemeClr val="bg1"/>
                </a:solidFill>
              </a:rPr>
              <a:t>Основател:</a:t>
            </a:r>
            <a:br>
              <a:rPr lang="bg-BG" sz="1600" dirty="0">
                <a:solidFill>
                  <a:schemeClr val="bg1"/>
                </a:solidFill>
              </a:rPr>
            </a:br>
            <a:r>
              <a:rPr lang="bg-BG" sz="1600" dirty="0">
                <a:solidFill>
                  <a:schemeClr val="bg1"/>
                </a:solidFill>
              </a:rPr>
              <a:t>Сали Сюлейманов Салиев.</a:t>
            </a:r>
          </a:p>
          <a:p>
            <a:br>
              <a:rPr lang="bg-BG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Founder-led startup </a:t>
            </a:r>
            <a:r>
              <a:rPr lang="bg-BG" sz="1600" dirty="0">
                <a:solidFill>
                  <a:schemeClr val="bg1"/>
                </a:solidFill>
              </a:rPr>
              <a:t>с фокус върху </a:t>
            </a:r>
            <a:r>
              <a:rPr lang="en-US" sz="1600" dirty="0">
                <a:solidFill>
                  <a:schemeClr val="bg1"/>
                </a:solidFill>
              </a:rPr>
              <a:t>offensive security, automation, client portal architecture </a:t>
            </a:r>
            <a:r>
              <a:rPr lang="bg-BG" sz="1600" dirty="0">
                <a:solidFill>
                  <a:schemeClr val="bg1"/>
                </a:solidFill>
              </a:rPr>
              <a:t>и продуктово изграждане. </a:t>
            </a:r>
            <a:r>
              <a:rPr lang="en-US" sz="1600" dirty="0">
                <a:solidFill>
                  <a:schemeClr val="bg1"/>
                </a:solidFill>
              </a:rPr>
              <a:t>Threat Lens </a:t>
            </a:r>
            <a:r>
              <a:rPr lang="bg-BG" sz="1600" dirty="0">
                <a:solidFill>
                  <a:schemeClr val="bg1"/>
                </a:solidFill>
              </a:rPr>
              <a:t>се развива с ясна визия за превръщане на киберуслугите в по-подредена, проследима и достъпна платформа за бизнеса.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816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155448"/>
            <a:ext cx="11155680" cy="0"/>
          </a:xfrm>
          <a:prstGeom prst="line">
            <a:avLst/>
          </a:prstGeom>
          <a:noFill/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94360" y="219456"/>
            <a:ext cx="32004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72D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PROBLEM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594360" y="530352"/>
            <a:ext cx="8046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bg-BG" sz="2400" dirty="0">
                <a:solidFill>
                  <a:schemeClr val="bg1"/>
                </a:solidFill>
              </a:rPr>
              <a:t>Проблемът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594360" y="987552"/>
            <a:ext cx="10972800" cy="0"/>
          </a:xfrm>
          <a:prstGeom prst="line">
            <a:avLst/>
          </a:prstGeom>
          <a:noFill/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609600" y="1252728"/>
            <a:ext cx="5486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bg-BG" sz="1600" dirty="0">
                <a:solidFill>
                  <a:schemeClr val="bg1"/>
                </a:solidFill>
              </a:rPr>
              <a:t>Компаниите имат инструменти, но не и достатъчно яснота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4820414" y="2157984"/>
            <a:ext cx="6385560" cy="33649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bg-BG" sz="1600" dirty="0">
                <a:solidFill>
                  <a:schemeClr val="bg1"/>
                </a:solidFill>
              </a:rPr>
              <a:t>Много малки и средни компании вече използват базови мерки за сигурност като антивирусни системи, </a:t>
            </a:r>
            <a:r>
              <a:rPr lang="bg-BG" sz="1600" dirty="0" err="1">
                <a:solidFill>
                  <a:schemeClr val="bg1"/>
                </a:solidFill>
              </a:rPr>
              <a:t>логове</a:t>
            </a:r>
            <a:r>
              <a:rPr lang="bg-BG" sz="1600" dirty="0">
                <a:solidFill>
                  <a:schemeClr val="bg1"/>
                </a:solidFill>
              </a:rPr>
              <a:t>, аларми и т.н.</a:t>
            </a:r>
          </a:p>
          <a:p>
            <a:endParaRPr lang="bg-BG" sz="1600" dirty="0">
              <a:solidFill>
                <a:schemeClr val="bg1"/>
              </a:solidFill>
            </a:endParaRPr>
          </a:p>
          <a:p>
            <a:r>
              <a:rPr lang="bg-BG" sz="1600" dirty="0">
                <a:solidFill>
                  <a:schemeClr val="bg1"/>
                </a:solidFill>
              </a:rPr>
              <a:t>Въпреки това, в ежедневната работа остава един ключов проблем: тези организации често не знаят кои сигнали са реална заплаха и какво трябва да се коригира първо.</a:t>
            </a:r>
          </a:p>
          <a:p>
            <a:endParaRPr lang="bg-BG" sz="1600" dirty="0">
              <a:solidFill>
                <a:schemeClr val="bg1"/>
              </a:solidFill>
            </a:endParaRPr>
          </a:p>
          <a:p>
            <a:r>
              <a:rPr lang="bg-BG" sz="1600" dirty="0">
                <a:solidFill>
                  <a:schemeClr val="bg1"/>
                </a:solidFill>
              </a:rPr>
              <a:t>Еднократният </a:t>
            </a:r>
            <a:r>
              <a:rPr lang="en-US" sz="1600" dirty="0">
                <a:solidFill>
                  <a:schemeClr val="bg1"/>
                </a:solidFill>
              </a:rPr>
              <a:t>penetration test </a:t>
            </a:r>
            <a:r>
              <a:rPr lang="bg-BG" sz="1600" dirty="0">
                <a:solidFill>
                  <a:schemeClr val="bg1"/>
                </a:solidFill>
              </a:rPr>
              <a:t>дава полезна, но моментна снимка. Той не създава постоянен процес на валидиране и не затваря цикъла между откриване, доказване на риска и реално отстраняване на проблема. Така бизнесът остава между два свята: има технически данни, но няма достатъчно оперативна яснота.</a:t>
            </a:r>
          </a:p>
          <a:p>
            <a:endParaRPr lang="bg-BG" sz="1600" dirty="0">
              <a:solidFill>
                <a:schemeClr val="bg1"/>
              </a:solidFill>
            </a:endParaRPr>
          </a:p>
        </p:txBody>
      </p:sp>
      <p:sp>
        <p:nvSpPr>
          <p:cNvPr id="9" name="Shape 7"/>
          <p:cNvSpPr/>
          <p:nvPr/>
        </p:nvSpPr>
        <p:spPr>
          <a:xfrm>
            <a:off x="612648" y="2121408"/>
            <a:ext cx="3566160" cy="987552"/>
          </a:xfrm>
          <a:prstGeom prst="roundRect">
            <a:avLst>
              <a:gd name="adj" fmla="val 9259"/>
            </a:avLst>
          </a:prstGeom>
          <a:solidFill>
            <a:srgbClr val="10233B"/>
          </a:solidFill>
          <a:ln w="12700">
            <a:solidFill>
              <a:srgbClr val="FF6B6B"/>
            </a:solidFill>
            <a:prstDash val="solid"/>
          </a:ln>
          <a:effectLst>
            <a:outerShdw blurRad="15240" dist="127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813816" y="2340864"/>
            <a:ext cx="566928" cy="566928"/>
          </a:xfrm>
          <a:prstGeom prst="ellipse">
            <a:avLst/>
          </a:prstGeom>
          <a:solidFill>
            <a:srgbClr val="FF6B6B">
              <a:alpha val="90000"/>
            </a:srgbClr>
          </a:solidFill>
          <a:ln w="12700">
            <a:solidFill>
              <a:srgbClr val="FF6B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813816" y="2359152"/>
            <a:ext cx="5669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B1828"/>
                </a:solidFill>
              </a:rPr>
              <a:t>!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1508760" y="2304288"/>
            <a:ext cx="2468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6FAFF"/>
                </a:solidFill>
              </a:rPr>
              <a:t>01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1508760" y="2670048"/>
            <a:ext cx="2468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bg-BG" sz="1050" dirty="0">
                <a:solidFill>
                  <a:srgbClr val="9EB3C8"/>
                </a:solidFill>
              </a:rPr>
              <a:t>Има сигнали</a:t>
            </a:r>
            <a:r>
              <a:rPr lang="en-US" sz="1050" dirty="0">
                <a:solidFill>
                  <a:srgbClr val="9EB3C8"/>
                </a:solidFill>
              </a:rPr>
              <a:t>, но липсва валидиране </a:t>
            </a:r>
            <a:r>
              <a:rPr lang="en-US" sz="1050" dirty="0" err="1">
                <a:solidFill>
                  <a:srgbClr val="9EB3C8"/>
                </a:solidFill>
              </a:rPr>
              <a:t>кои</a:t>
            </a:r>
            <a:r>
              <a:rPr lang="en-US" sz="1050" dirty="0">
                <a:solidFill>
                  <a:srgbClr val="9EB3C8"/>
                </a:solidFill>
              </a:rPr>
              <a:t> </a:t>
            </a:r>
            <a:r>
              <a:rPr lang="bg-BG" sz="1050" dirty="0">
                <a:solidFill>
                  <a:srgbClr val="9EB3C8"/>
                </a:solidFill>
              </a:rPr>
              <a:t>от тях </a:t>
            </a:r>
            <a:r>
              <a:rPr lang="en-US" sz="1050" dirty="0" err="1">
                <a:solidFill>
                  <a:srgbClr val="9EB3C8"/>
                </a:solidFill>
              </a:rPr>
              <a:t>са</a:t>
            </a:r>
            <a:r>
              <a:rPr lang="en-US" sz="1050" dirty="0">
                <a:solidFill>
                  <a:srgbClr val="9EB3C8"/>
                </a:solidFill>
              </a:rPr>
              <a:t> реален риск.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612648" y="3291840"/>
            <a:ext cx="3566160" cy="987552"/>
          </a:xfrm>
          <a:prstGeom prst="roundRect">
            <a:avLst>
              <a:gd name="adj" fmla="val 9259"/>
            </a:avLst>
          </a:prstGeom>
          <a:solidFill>
            <a:srgbClr val="10233B"/>
          </a:solidFill>
          <a:ln w="12700">
            <a:solidFill>
              <a:srgbClr val="FFB454"/>
            </a:solidFill>
            <a:prstDash val="solid"/>
          </a:ln>
          <a:effectLst>
            <a:outerShdw blurRad="15240" dist="127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813816" y="3511296"/>
            <a:ext cx="566928" cy="566928"/>
          </a:xfrm>
          <a:prstGeom prst="ellipse">
            <a:avLst/>
          </a:prstGeom>
          <a:solidFill>
            <a:srgbClr val="FFB454">
              <a:alpha val="90000"/>
            </a:srgbClr>
          </a:solidFill>
          <a:ln w="12700">
            <a:solidFill>
              <a:srgbClr val="FFB45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813816" y="3529584"/>
            <a:ext cx="5669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B1828"/>
                </a:solidFill>
              </a:rPr>
              <a:t>⏱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1508760" y="3474720"/>
            <a:ext cx="2468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6FAFF"/>
                </a:solidFill>
              </a:rPr>
              <a:t>02</a:t>
            </a:r>
            <a:endParaRPr lang="en-US" sz="2400" dirty="0"/>
          </a:p>
        </p:txBody>
      </p:sp>
      <p:sp>
        <p:nvSpPr>
          <p:cNvPr id="18" name="Text 16"/>
          <p:cNvSpPr/>
          <p:nvPr/>
        </p:nvSpPr>
        <p:spPr>
          <a:xfrm>
            <a:off x="1508760" y="3840480"/>
            <a:ext cx="2468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9EB3C8"/>
                </a:solidFill>
              </a:rPr>
              <a:t>Pentest веднъж годишно не покрива </a:t>
            </a:r>
            <a:r>
              <a:rPr lang="en-US" sz="1050" dirty="0" err="1">
                <a:solidFill>
                  <a:srgbClr val="9EB3C8"/>
                </a:solidFill>
              </a:rPr>
              <a:t>непрекъснатата</a:t>
            </a:r>
            <a:r>
              <a:rPr lang="en-US" sz="1050" dirty="0">
                <a:solidFill>
                  <a:srgbClr val="9EB3C8"/>
                </a:solidFill>
              </a:rPr>
              <a:t> </a:t>
            </a:r>
            <a:r>
              <a:rPr lang="en-US" sz="1050" dirty="0" err="1">
                <a:solidFill>
                  <a:srgbClr val="9EB3C8"/>
                </a:solidFill>
              </a:rPr>
              <a:t>промяна</a:t>
            </a:r>
            <a:r>
              <a:rPr lang="bg-BG" sz="1050" dirty="0">
                <a:solidFill>
                  <a:srgbClr val="9EB3C8"/>
                </a:solidFill>
              </a:rPr>
              <a:t> и развиващите се методи за кибератаки</a:t>
            </a:r>
            <a:r>
              <a:rPr lang="en-US" sz="1050" dirty="0">
                <a:solidFill>
                  <a:srgbClr val="9EB3C8"/>
                </a:solidFill>
              </a:rPr>
              <a:t>.</a:t>
            </a:r>
            <a:endParaRPr lang="en-US" sz="1050" dirty="0"/>
          </a:p>
        </p:txBody>
      </p:sp>
      <p:sp>
        <p:nvSpPr>
          <p:cNvPr id="19" name="Shape 17"/>
          <p:cNvSpPr/>
          <p:nvPr/>
        </p:nvSpPr>
        <p:spPr>
          <a:xfrm>
            <a:off x="612648" y="4462272"/>
            <a:ext cx="3566160" cy="987552"/>
          </a:xfrm>
          <a:prstGeom prst="roundRect">
            <a:avLst>
              <a:gd name="adj" fmla="val 9259"/>
            </a:avLst>
          </a:prstGeom>
          <a:solidFill>
            <a:srgbClr val="10233B"/>
          </a:solidFill>
          <a:ln w="12700">
            <a:solidFill>
              <a:srgbClr val="3CE49D"/>
            </a:solidFill>
            <a:prstDash val="solid"/>
          </a:ln>
          <a:effectLst>
            <a:outerShdw blurRad="15240" dist="127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813816" y="4681728"/>
            <a:ext cx="566928" cy="566928"/>
          </a:xfrm>
          <a:prstGeom prst="ellipse">
            <a:avLst/>
          </a:prstGeom>
          <a:solidFill>
            <a:srgbClr val="3CE49D">
              <a:alpha val="90000"/>
            </a:srgbClr>
          </a:solidFill>
          <a:ln w="12700">
            <a:solidFill>
              <a:srgbClr val="3CE49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813816" y="4700016"/>
            <a:ext cx="5669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B1828"/>
                </a:solidFill>
              </a:rPr>
              <a:t>€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1508760" y="4645152"/>
            <a:ext cx="2468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6FAFF"/>
                </a:solidFill>
              </a:rPr>
              <a:t>03</a:t>
            </a:r>
            <a:endParaRPr lang="en-US" sz="2400" dirty="0"/>
          </a:p>
        </p:txBody>
      </p:sp>
      <p:sp>
        <p:nvSpPr>
          <p:cNvPr id="23" name="Text 21"/>
          <p:cNvSpPr/>
          <p:nvPr/>
        </p:nvSpPr>
        <p:spPr>
          <a:xfrm>
            <a:off x="1508760" y="5010912"/>
            <a:ext cx="2468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9EB3C8"/>
                </a:solidFill>
              </a:rPr>
              <a:t>Пълен SOC модел често е прекалено скъп и </a:t>
            </a:r>
            <a:r>
              <a:rPr lang="en-US" sz="1050" dirty="0" err="1">
                <a:solidFill>
                  <a:srgbClr val="9EB3C8"/>
                </a:solidFill>
              </a:rPr>
              <a:t>тежък</a:t>
            </a:r>
            <a:r>
              <a:rPr lang="en-US" sz="1050" dirty="0">
                <a:solidFill>
                  <a:srgbClr val="9EB3C8"/>
                </a:solidFill>
              </a:rPr>
              <a:t> </a:t>
            </a:r>
            <a:r>
              <a:rPr lang="en-US" sz="1050" dirty="0" err="1">
                <a:solidFill>
                  <a:srgbClr val="9EB3C8"/>
                </a:solidFill>
              </a:rPr>
              <a:t>з</a:t>
            </a:r>
            <a:r>
              <a:rPr lang="bg-BG" sz="1050" dirty="0">
                <a:solidFill>
                  <a:srgbClr val="9EB3C8"/>
                </a:solidFill>
              </a:rPr>
              <a:t>а повечето компании</a:t>
            </a:r>
            <a:endParaRPr lang="en-US" sz="1050" dirty="0"/>
          </a:p>
        </p:txBody>
      </p:sp>
      <p:sp>
        <p:nvSpPr>
          <p:cNvPr id="33" name="Text 31"/>
          <p:cNvSpPr/>
          <p:nvPr/>
        </p:nvSpPr>
        <p:spPr>
          <a:xfrm>
            <a:off x="612648" y="6510528"/>
            <a:ext cx="59436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E95AF"/>
                </a:solidFill>
              </a:rPr>
              <a:t>Threat Lens | threatxlens.com</a:t>
            </a:r>
            <a:endParaRPr lang="en-US" sz="850" dirty="0"/>
          </a:p>
        </p:txBody>
      </p:sp>
      <p:sp>
        <p:nvSpPr>
          <p:cNvPr id="34" name="Text 32"/>
          <p:cNvSpPr/>
          <p:nvPr/>
        </p:nvSpPr>
        <p:spPr>
          <a:xfrm>
            <a:off x="9235440" y="6510528"/>
            <a:ext cx="23774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7E95AF"/>
                </a:solidFill>
              </a:rPr>
              <a:t>Best Student Startup 2026</a:t>
            </a:r>
            <a:endParaRPr lang="en-US" sz="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816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155448"/>
            <a:ext cx="11155680" cy="0"/>
          </a:xfrm>
          <a:prstGeom prst="line">
            <a:avLst/>
          </a:prstGeom>
          <a:noFill/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94360" y="219456"/>
            <a:ext cx="32004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72D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TIMING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594360" y="530352"/>
            <a:ext cx="15798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6FA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Защо сега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594360" y="987552"/>
            <a:ext cx="10972800" cy="0"/>
          </a:xfrm>
          <a:prstGeom prst="line">
            <a:avLst/>
          </a:prstGeom>
          <a:noFill/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658368" y="1371600"/>
            <a:ext cx="3611880" cy="4526280"/>
          </a:xfrm>
          <a:prstGeom prst="roundRect">
            <a:avLst>
              <a:gd name="adj" fmla="val 2532"/>
            </a:avLst>
          </a:prstGeom>
          <a:solidFill>
            <a:srgbClr val="10233B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868680" y="1660689"/>
            <a:ext cx="23774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bg-BG" sz="1700" b="1" dirty="0">
                <a:solidFill>
                  <a:srgbClr val="00B0F0"/>
                </a:solidFill>
              </a:rPr>
              <a:t>Увеличена нужда</a:t>
            </a:r>
            <a:endParaRPr lang="en-US" sz="1700" b="1" dirty="0">
              <a:solidFill>
                <a:srgbClr val="00B0F0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822960" y="2178378"/>
            <a:ext cx="2926080" cy="330802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bg-BG" sz="1600" dirty="0">
                <a:solidFill>
                  <a:schemeClr val="bg1"/>
                </a:solidFill>
              </a:rPr>
              <a:t>Киберсигурността вече не е тема само за големи организации. Все повече малки и средни компании зависят от уебсайтове, </a:t>
            </a:r>
            <a:r>
              <a:rPr lang="en-US" sz="1600" dirty="0">
                <a:solidFill>
                  <a:schemeClr val="bg1"/>
                </a:solidFill>
              </a:rPr>
              <a:t>SaaS </a:t>
            </a:r>
            <a:r>
              <a:rPr lang="bg-BG" sz="1600" dirty="0">
                <a:solidFill>
                  <a:schemeClr val="bg1"/>
                </a:solidFill>
              </a:rPr>
              <a:t>платформи, онлайн продажби и дигитални процеси, а това увеличава и нуждата от по-ясна, по-достъпна и по-постоянна защита.</a:t>
            </a:r>
          </a:p>
        </p:txBody>
      </p:sp>
      <p:sp>
        <p:nvSpPr>
          <p:cNvPr id="9" name="Text 7"/>
          <p:cNvSpPr/>
          <p:nvPr/>
        </p:nvSpPr>
        <p:spPr>
          <a:xfrm>
            <a:off x="868680" y="2852928"/>
            <a:ext cx="2651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80" dirty="0"/>
          </a:p>
        </p:txBody>
      </p:sp>
      <p:sp>
        <p:nvSpPr>
          <p:cNvPr id="10" name="Text 8"/>
          <p:cNvSpPr/>
          <p:nvPr/>
        </p:nvSpPr>
        <p:spPr>
          <a:xfrm>
            <a:off x="868680" y="3370072"/>
            <a:ext cx="2651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280" dirty="0"/>
          </a:p>
        </p:txBody>
      </p:sp>
      <p:sp>
        <p:nvSpPr>
          <p:cNvPr id="11" name="Text 9"/>
          <p:cNvSpPr/>
          <p:nvPr/>
        </p:nvSpPr>
        <p:spPr>
          <a:xfrm>
            <a:off x="868680" y="3767328"/>
            <a:ext cx="2651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80" dirty="0"/>
          </a:p>
        </p:txBody>
      </p:sp>
      <p:sp>
        <p:nvSpPr>
          <p:cNvPr id="12" name="Text 10"/>
          <p:cNvSpPr/>
          <p:nvPr/>
        </p:nvSpPr>
        <p:spPr>
          <a:xfrm>
            <a:off x="868680" y="4315968"/>
            <a:ext cx="2743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4453128" y="1371600"/>
            <a:ext cx="3611880" cy="4526280"/>
          </a:xfrm>
          <a:prstGeom prst="roundRect">
            <a:avLst>
              <a:gd name="adj" fmla="val 2532"/>
            </a:avLst>
          </a:prstGeom>
          <a:solidFill>
            <a:srgbClr val="10233B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4709160" y="1627632"/>
            <a:ext cx="23774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bg-BG" sz="1700" b="1" dirty="0">
                <a:solidFill>
                  <a:srgbClr val="00B0F0"/>
                </a:solidFill>
              </a:rPr>
              <a:t>Регулаторен натиск</a:t>
            </a:r>
            <a:endParaRPr lang="en-US" sz="1700" dirty="0">
              <a:solidFill>
                <a:srgbClr val="00B0F0"/>
              </a:solidFill>
            </a:endParaRPr>
          </a:p>
        </p:txBody>
      </p:sp>
      <p:sp>
        <p:nvSpPr>
          <p:cNvPr id="15" name="Text 13"/>
          <p:cNvSpPr/>
          <p:nvPr/>
        </p:nvSpPr>
        <p:spPr>
          <a:xfrm>
            <a:off x="4539996" y="1939581"/>
            <a:ext cx="3383280" cy="37856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bg-BG" sz="1500" dirty="0">
                <a:solidFill>
                  <a:schemeClr val="bg1"/>
                </a:solidFill>
              </a:rPr>
              <a:t>Регулаторната рамка в Европа се променя, а </a:t>
            </a:r>
            <a:r>
              <a:rPr lang="en-US" sz="1500" dirty="0">
                <a:solidFill>
                  <a:schemeClr val="bg1"/>
                </a:solidFill>
              </a:rPr>
              <a:t>NIS2 </a:t>
            </a:r>
            <a:r>
              <a:rPr lang="bg-BG" sz="1500" dirty="0">
                <a:solidFill>
                  <a:schemeClr val="bg1"/>
                </a:solidFill>
              </a:rPr>
              <a:t>поставя по-високи изисквания за киберзрялост, управление на риска и отчетност. Дори фирми извън пряк обхват усещат натиск чрез своите клиенти, партньори и доставчици. Реалният риск вече е видим в данните: значителна част от компаниите в ЕС докладват последствия от ИКТ инциденти, а много по-малка част извършват реални </a:t>
            </a:r>
            <a:r>
              <a:rPr lang="en-US" sz="1500" dirty="0">
                <a:solidFill>
                  <a:schemeClr val="bg1"/>
                </a:solidFill>
              </a:rPr>
              <a:t>security tests.</a:t>
            </a:r>
          </a:p>
        </p:txBody>
      </p:sp>
      <p:sp>
        <p:nvSpPr>
          <p:cNvPr id="16" name="Text 14"/>
          <p:cNvSpPr/>
          <p:nvPr/>
        </p:nvSpPr>
        <p:spPr>
          <a:xfrm>
            <a:off x="4709160" y="2957576"/>
            <a:ext cx="2651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280" dirty="0"/>
          </a:p>
        </p:txBody>
      </p:sp>
      <p:sp>
        <p:nvSpPr>
          <p:cNvPr id="17" name="Text 15"/>
          <p:cNvSpPr/>
          <p:nvPr/>
        </p:nvSpPr>
        <p:spPr>
          <a:xfrm>
            <a:off x="4709160" y="3419855"/>
            <a:ext cx="2651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80" dirty="0"/>
          </a:p>
        </p:txBody>
      </p:sp>
      <p:sp>
        <p:nvSpPr>
          <p:cNvPr id="18" name="Text 16"/>
          <p:cNvSpPr/>
          <p:nvPr/>
        </p:nvSpPr>
        <p:spPr>
          <a:xfrm>
            <a:off x="4709160" y="3035808"/>
            <a:ext cx="2788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250" dirty="0">
              <a:solidFill>
                <a:schemeClr val="bg1"/>
              </a:solidFill>
            </a:endParaRPr>
          </a:p>
        </p:txBody>
      </p:sp>
      <p:sp>
        <p:nvSpPr>
          <p:cNvPr id="19" name="Shape 17"/>
          <p:cNvSpPr/>
          <p:nvPr/>
        </p:nvSpPr>
        <p:spPr>
          <a:xfrm>
            <a:off x="8339328" y="1371600"/>
            <a:ext cx="3200400" cy="4526280"/>
          </a:xfrm>
          <a:prstGeom prst="roundRect">
            <a:avLst>
              <a:gd name="adj" fmla="val 2857"/>
            </a:avLst>
          </a:prstGeom>
          <a:solidFill>
            <a:srgbClr val="10233B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8339328" y="1502956"/>
            <a:ext cx="3401568" cy="54406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bg-BG" sz="1700" b="1" dirty="0">
                <a:solidFill>
                  <a:srgbClr val="00B0F0"/>
                </a:solidFill>
              </a:rPr>
              <a:t>По данни от пазарни и институционални източници</a:t>
            </a:r>
            <a:endParaRPr lang="en-US" sz="1700" b="1" dirty="0">
              <a:solidFill>
                <a:srgbClr val="00B0F0"/>
              </a:solidFill>
            </a:endParaRPr>
          </a:p>
        </p:txBody>
      </p:sp>
      <p:sp>
        <p:nvSpPr>
          <p:cNvPr id="21" name="Text 19"/>
          <p:cNvSpPr/>
          <p:nvPr/>
        </p:nvSpPr>
        <p:spPr>
          <a:xfrm>
            <a:off x="8549640" y="1993392"/>
            <a:ext cx="23774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350" dirty="0"/>
          </a:p>
        </p:txBody>
      </p:sp>
      <p:sp>
        <p:nvSpPr>
          <p:cNvPr id="23" name="Text 21"/>
          <p:cNvSpPr/>
          <p:nvPr/>
        </p:nvSpPr>
        <p:spPr>
          <a:xfrm>
            <a:off x="8622792" y="2560320"/>
            <a:ext cx="18196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8622792" y="3031236"/>
            <a:ext cx="20025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8622792" y="3584448"/>
            <a:ext cx="168249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8549640" y="4206240"/>
            <a:ext cx="26974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endParaRPr lang="en-US" sz="1250" dirty="0"/>
          </a:p>
        </p:txBody>
      </p:sp>
      <p:sp>
        <p:nvSpPr>
          <p:cNvPr id="29" name="Text 27"/>
          <p:cNvSpPr/>
          <p:nvPr/>
        </p:nvSpPr>
        <p:spPr>
          <a:xfrm>
            <a:off x="612648" y="6510528"/>
            <a:ext cx="59436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E95AF"/>
                </a:solidFill>
              </a:rPr>
              <a:t>Threat Lens | threatxlens.com</a:t>
            </a:r>
            <a:endParaRPr lang="en-US" sz="850" dirty="0"/>
          </a:p>
        </p:txBody>
      </p:sp>
      <p:sp>
        <p:nvSpPr>
          <p:cNvPr id="30" name="Text 28"/>
          <p:cNvSpPr/>
          <p:nvPr/>
        </p:nvSpPr>
        <p:spPr>
          <a:xfrm>
            <a:off x="9235440" y="6510528"/>
            <a:ext cx="23774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7E95AF"/>
                </a:solidFill>
              </a:rPr>
              <a:t>Best Student Startup 2026</a:t>
            </a:r>
            <a:endParaRPr lang="en-US" sz="85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7997E0-9946-3590-FEF4-FEEB79B8956A}"/>
              </a:ext>
            </a:extLst>
          </p:cNvPr>
          <p:cNvSpPr txBox="1"/>
          <p:nvPr/>
        </p:nvSpPr>
        <p:spPr>
          <a:xfrm>
            <a:off x="2438908" y="647660"/>
            <a:ext cx="87661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500" dirty="0">
                <a:solidFill>
                  <a:schemeClr val="bg1"/>
                </a:solidFill>
              </a:rPr>
              <a:t>Пазарът вече търси решение, което е по-достъпно от </a:t>
            </a:r>
            <a:r>
              <a:rPr lang="en-US" sz="1500" dirty="0">
                <a:solidFill>
                  <a:schemeClr val="bg1"/>
                </a:solidFill>
              </a:rPr>
              <a:t>SOC </a:t>
            </a:r>
            <a:r>
              <a:rPr lang="bg-BG" sz="1500" dirty="0">
                <a:solidFill>
                  <a:schemeClr val="bg1"/>
                </a:solidFill>
              </a:rPr>
              <a:t>и по-практично от обикновен скенер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B337C5-15CA-266A-080E-FCE7BE264CDD}"/>
              </a:ext>
            </a:extLst>
          </p:cNvPr>
          <p:cNvSpPr txBox="1"/>
          <p:nvPr/>
        </p:nvSpPr>
        <p:spPr>
          <a:xfrm>
            <a:off x="8339328" y="2428830"/>
            <a:ext cx="32004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dirty="0">
                <a:solidFill>
                  <a:schemeClr val="bg1"/>
                </a:solidFill>
              </a:rPr>
              <a:t>21.54% от предприятията в ЕС са имали последствия от ИКТ инциденти </a:t>
            </a:r>
          </a:p>
          <a:p>
            <a:r>
              <a:rPr lang="bg-BG" sz="1500" dirty="0">
                <a:solidFill>
                  <a:schemeClr val="bg1"/>
                </a:solidFill>
              </a:rPr>
              <a:t>само около 34.64% извършват </a:t>
            </a:r>
            <a:r>
              <a:rPr lang="en-US" sz="1500" dirty="0">
                <a:solidFill>
                  <a:schemeClr val="bg1"/>
                </a:solidFill>
              </a:rPr>
              <a:t>ICT security tests </a:t>
            </a:r>
          </a:p>
          <a:p>
            <a:r>
              <a:rPr lang="en-US" sz="1500" dirty="0">
                <a:solidFill>
                  <a:schemeClr val="bg1"/>
                </a:solidFill>
              </a:rPr>
              <a:t>ransomware </a:t>
            </a:r>
            <a:r>
              <a:rPr lang="bg-BG" sz="1500" dirty="0">
                <a:solidFill>
                  <a:schemeClr val="bg1"/>
                </a:solidFill>
              </a:rPr>
              <a:t>и </a:t>
            </a:r>
            <a:r>
              <a:rPr lang="en-US" sz="1500" dirty="0">
                <a:solidFill>
                  <a:schemeClr val="bg1"/>
                </a:solidFill>
              </a:rPr>
              <a:t>phishing </a:t>
            </a:r>
            <a:r>
              <a:rPr lang="bg-BG" sz="1500" dirty="0">
                <a:solidFill>
                  <a:schemeClr val="bg1"/>
                </a:solidFill>
              </a:rPr>
              <a:t>остават сред най-сериозните рискове за </a:t>
            </a:r>
            <a:r>
              <a:rPr lang="en-US" sz="1500" dirty="0">
                <a:solidFill>
                  <a:schemeClr val="bg1"/>
                </a:solidFill>
              </a:rPr>
              <a:t>SMB </a:t>
            </a:r>
            <a:r>
              <a:rPr lang="bg-BG" sz="1500" dirty="0">
                <a:solidFill>
                  <a:schemeClr val="bg1"/>
                </a:solidFill>
              </a:rPr>
              <a:t>сегмента </a:t>
            </a:r>
          </a:p>
          <a:p>
            <a:r>
              <a:rPr lang="bg-BG" sz="1500" dirty="0">
                <a:solidFill>
                  <a:schemeClr val="bg1"/>
                </a:solidFill>
              </a:rPr>
              <a:t>Това създава ясен пазарен прозорец за </a:t>
            </a:r>
            <a:r>
              <a:rPr lang="en-US" sz="1500" dirty="0">
                <a:solidFill>
                  <a:schemeClr val="bg1"/>
                </a:solidFill>
              </a:rPr>
              <a:t>Threat Lens: </a:t>
            </a:r>
            <a:r>
              <a:rPr lang="bg-BG" sz="1500" dirty="0">
                <a:solidFill>
                  <a:schemeClr val="bg1"/>
                </a:solidFill>
              </a:rPr>
              <a:t>решение, което дава доказуем риск, по-ясна приоритизация и работещ процес от сигнал до действие.</a:t>
            </a:r>
          </a:p>
          <a:p>
            <a:endParaRPr lang="en-US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816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155448"/>
            <a:ext cx="11155680" cy="0"/>
          </a:xfrm>
          <a:prstGeom prst="line">
            <a:avLst/>
          </a:prstGeom>
          <a:noFill/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94360" y="219456"/>
            <a:ext cx="32004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72D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SOLUTION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594360" y="530352"/>
            <a:ext cx="8046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6FA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Решението: Threat Lens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594360" y="987552"/>
            <a:ext cx="10972800" cy="0"/>
          </a:xfrm>
          <a:prstGeom prst="line">
            <a:avLst/>
          </a:prstGeom>
          <a:noFill/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1524000" y="2042167"/>
            <a:ext cx="8661400" cy="3474712"/>
          </a:xfrm>
          <a:prstGeom prst="roundRect">
            <a:avLst>
              <a:gd name="adj" fmla="val 5405"/>
            </a:avLst>
          </a:prstGeom>
          <a:solidFill>
            <a:srgbClr val="0F2237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r>
              <a:rPr lang="bg-BG" sz="1400" b="1" dirty="0">
                <a:solidFill>
                  <a:schemeClr val="bg1"/>
                </a:solidFill>
              </a:rPr>
              <a:t>Една платформа, чрез която клиентът поръчва, следи и управлява киберуслугите си</a:t>
            </a:r>
            <a:endParaRPr lang="bg-BG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Threat Lens </a:t>
            </a:r>
            <a:r>
              <a:rPr lang="bg-BG" sz="1400" dirty="0">
                <a:solidFill>
                  <a:schemeClr val="bg1"/>
                </a:solidFill>
              </a:rPr>
              <a:t>предлага интегрирано решение, което съчетава киберуслуги, автоматизация и клиентски портал в един работещ модел. Вместо клиентът да търси отделно </a:t>
            </a:r>
            <a:r>
              <a:rPr lang="en-US" sz="1400" dirty="0">
                <a:solidFill>
                  <a:schemeClr val="bg1"/>
                </a:solidFill>
              </a:rPr>
              <a:t>monitoring, penetration testing, red teaming </a:t>
            </a:r>
            <a:r>
              <a:rPr lang="bg-BG" sz="1400" dirty="0">
                <a:solidFill>
                  <a:schemeClr val="bg1"/>
                </a:solidFill>
              </a:rPr>
              <a:t>и последваща координация, той получава една обща среда, в която може да заявява услуги, да следи тяхното изпълнение и да вижда историята, прогреса и резултатите.</a:t>
            </a:r>
          </a:p>
          <a:p>
            <a:r>
              <a:rPr lang="bg-BG" sz="1400" dirty="0">
                <a:solidFill>
                  <a:schemeClr val="bg1"/>
                </a:solidFill>
              </a:rPr>
              <a:t>Зад тази услуга стоят собствени вътрешни инструменти и процеси, които позволяват дейностите да се изпълняват самостоятелно или в затворен цикъл. Така </a:t>
            </a:r>
            <a:r>
              <a:rPr lang="en-US" sz="1400" dirty="0">
                <a:solidFill>
                  <a:schemeClr val="bg1"/>
                </a:solidFill>
              </a:rPr>
              <a:t>Threat Lens </a:t>
            </a:r>
            <a:r>
              <a:rPr lang="bg-BG" sz="1400" dirty="0">
                <a:solidFill>
                  <a:schemeClr val="bg1"/>
                </a:solidFill>
              </a:rPr>
              <a:t>превръща киберсигурността от отделни и разпокъсани задачи в подредена, проследима и достъпна услуга.</a:t>
            </a:r>
          </a:p>
          <a:p>
            <a:endParaRPr lang="bg-BG" sz="1400" dirty="0">
              <a:solidFill>
                <a:schemeClr val="bg1"/>
              </a:solidFill>
            </a:endParaRPr>
          </a:p>
          <a:p>
            <a:r>
              <a:rPr lang="bg-BG" sz="1400" b="1" dirty="0">
                <a:solidFill>
                  <a:schemeClr val="bg1"/>
                </a:solidFill>
              </a:rPr>
              <a:t>Какво получава клиентът в една платформа:</a:t>
            </a:r>
            <a:endParaRPr lang="bg-BG" sz="1400" dirty="0">
              <a:solidFill>
                <a:schemeClr val="bg1"/>
              </a:solidFill>
            </a:endParaRPr>
          </a:p>
          <a:p>
            <a:r>
              <a:rPr lang="bg-BG" sz="1400" dirty="0">
                <a:solidFill>
                  <a:schemeClr val="bg1"/>
                </a:solidFill>
              </a:rPr>
              <a:t>възможност да заявява отделни услуги или цялостен пакет </a:t>
            </a:r>
          </a:p>
          <a:p>
            <a:r>
              <a:rPr lang="bg-BG" sz="1400" dirty="0">
                <a:solidFill>
                  <a:schemeClr val="bg1"/>
                </a:solidFill>
              </a:rPr>
              <a:t>достъп до </a:t>
            </a:r>
            <a:r>
              <a:rPr lang="en-US" sz="1400" dirty="0">
                <a:solidFill>
                  <a:schemeClr val="bg1"/>
                </a:solidFill>
              </a:rPr>
              <a:t>monitoring, penetration testing, red teaming </a:t>
            </a:r>
            <a:r>
              <a:rPr lang="bg-BG" sz="1400" dirty="0">
                <a:solidFill>
                  <a:schemeClr val="bg1"/>
                </a:solidFill>
              </a:rPr>
              <a:t>и допълнителни услуги </a:t>
            </a:r>
          </a:p>
          <a:p>
            <a:r>
              <a:rPr lang="bg-BG" sz="1400" dirty="0">
                <a:solidFill>
                  <a:schemeClr val="bg1"/>
                </a:solidFill>
              </a:rPr>
              <a:t>проследяване на история, статус, прогрес и резултати през уеб портал </a:t>
            </a:r>
          </a:p>
          <a:p>
            <a:r>
              <a:rPr lang="bg-BG" sz="1400" dirty="0">
                <a:solidFill>
                  <a:schemeClr val="bg1"/>
                </a:solidFill>
              </a:rPr>
              <a:t>възможност за онлайн поръчка на нови услуги и дългосрочна работа в една среда </a:t>
            </a:r>
          </a:p>
          <a:p>
            <a:br>
              <a:rPr lang="bg-BG" sz="1400" dirty="0"/>
            </a:br>
            <a:endParaRPr lang="bg-BG" sz="1400" dirty="0"/>
          </a:p>
          <a:p>
            <a:br>
              <a:rPr lang="bg-BG" sz="1400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28" name="Text 26"/>
          <p:cNvSpPr/>
          <p:nvPr/>
        </p:nvSpPr>
        <p:spPr>
          <a:xfrm>
            <a:off x="612648" y="6510528"/>
            <a:ext cx="59436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E95AF"/>
                </a:solidFill>
              </a:rPr>
              <a:t>Threat Lens | threatxlens.com</a:t>
            </a:r>
            <a:endParaRPr lang="en-US" sz="850" dirty="0"/>
          </a:p>
        </p:txBody>
      </p:sp>
      <p:sp>
        <p:nvSpPr>
          <p:cNvPr id="29" name="Text 27"/>
          <p:cNvSpPr/>
          <p:nvPr/>
        </p:nvSpPr>
        <p:spPr>
          <a:xfrm>
            <a:off x="9235440" y="6510528"/>
            <a:ext cx="23774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7E95AF"/>
                </a:solidFill>
              </a:rPr>
              <a:t>Best Student Startup 2026</a:t>
            </a:r>
            <a:endParaRPr lang="en-US" sz="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6">
            <a:extLst>
              <a:ext uri="{FF2B5EF4-FFF2-40B4-BE49-F238E27FC236}">
                <a16:creationId xmlns:a16="http://schemas.microsoft.com/office/drawing/2014/main" id="{8FC4D9D1-49CA-E87B-6981-08BDC3C58B23}"/>
              </a:ext>
            </a:extLst>
          </p:cNvPr>
          <p:cNvSpPr/>
          <p:nvPr/>
        </p:nvSpPr>
        <p:spPr>
          <a:xfrm>
            <a:off x="612648" y="6510528"/>
            <a:ext cx="59436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E95AF"/>
                </a:solidFill>
              </a:rPr>
              <a:t>Threat Lens | threatxlens.com</a:t>
            </a:r>
            <a:endParaRPr lang="en-US" sz="850" dirty="0"/>
          </a:p>
        </p:txBody>
      </p:sp>
      <p:sp>
        <p:nvSpPr>
          <p:cNvPr id="5" name="Text 27">
            <a:extLst>
              <a:ext uri="{FF2B5EF4-FFF2-40B4-BE49-F238E27FC236}">
                <a16:creationId xmlns:a16="http://schemas.microsoft.com/office/drawing/2014/main" id="{10BBF75C-6DF8-0735-C5F9-F7DC13CF7499}"/>
              </a:ext>
            </a:extLst>
          </p:cNvPr>
          <p:cNvSpPr/>
          <p:nvPr/>
        </p:nvSpPr>
        <p:spPr>
          <a:xfrm>
            <a:off x="9235440" y="6510528"/>
            <a:ext cx="23774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7E95AF"/>
                </a:solidFill>
              </a:rPr>
              <a:t>Best Student Startup 2026</a:t>
            </a:r>
            <a:endParaRPr lang="en-US" sz="850" dirty="0"/>
          </a:p>
        </p:txBody>
      </p:sp>
      <p:sp>
        <p:nvSpPr>
          <p:cNvPr id="6" name="Shape 0">
            <a:extLst>
              <a:ext uri="{FF2B5EF4-FFF2-40B4-BE49-F238E27FC236}">
                <a16:creationId xmlns:a16="http://schemas.microsoft.com/office/drawing/2014/main" id="{44578FAF-7D87-B4AC-6D20-8D2E119A1196}"/>
              </a:ext>
            </a:extLst>
          </p:cNvPr>
          <p:cNvSpPr/>
          <p:nvPr/>
        </p:nvSpPr>
        <p:spPr>
          <a:xfrm>
            <a:off x="502920" y="155448"/>
            <a:ext cx="11155680" cy="0"/>
          </a:xfrm>
          <a:prstGeom prst="line">
            <a:avLst/>
          </a:prstGeom>
          <a:noFill/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id="{CEB2BD40-4167-1050-8E82-FDD76CA9075E}"/>
              </a:ext>
            </a:extLst>
          </p:cNvPr>
          <p:cNvSpPr/>
          <p:nvPr/>
        </p:nvSpPr>
        <p:spPr>
          <a:xfrm>
            <a:off x="594360" y="219456"/>
            <a:ext cx="32004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72DFFF"/>
                </a:solidFill>
                <a:latin typeface="Arial" pitchFamily="34" charset="0"/>
                <a:cs typeface="Arial" pitchFamily="34" charset="-120"/>
              </a:rPr>
              <a:t>Business Value</a:t>
            </a:r>
            <a:endParaRPr lang="en-US" sz="850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84B6B9AE-2FB5-17EC-476E-BA7B4BCBB7DE}"/>
              </a:ext>
            </a:extLst>
          </p:cNvPr>
          <p:cNvSpPr/>
          <p:nvPr/>
        </p:nvSpPr>
        <p:spPr>
          <a:xfrm>
            <a:off x="594360" y="530352"/>
            <a:ext cx="8046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bg-BG" sz="2400" dirty="0">
                <a:solidFill>
                  <a:schemeClr val="bg1"/>
                </a:solidFill>
              </a:rPr>
              <a:t>Бизнес стойност за клиента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Shape 3">
            <a:extLst>
              <a:ext uri="{FF2B5EF4-FFF2-40B4-BE49-F238E27FC236}">
                <a16:creationId xmlns:a16="http://schemas.microsoft.com/office/drawing/2014/main" id="{F4F8348C-1D96-C92A-F894-5F59B6142DA9}"/>
              </a:ext>
            </a:extLst>
          </p:cNvPr>
          <p:cNvSpPr/>
          <p:nvPr/>
        </p:nvSpPr>
        <p:spPr>
          <a:xfrm>
            <a:off x="594360" y="987552"/>
            <a:ext cx="10972800" cy="0"/>
          </a:xfrm>
          <a:prstGeom prst="line">
            <a:avLst/>
          </a:prstGeom>
          <a:noFill/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20">
            <a:extLst>
              <a:ext uri="{FF2B5EF4-FFF2-40B4-BE49-F238E27FC236}">
                <a16:creationId xmlns:a16="http://schemas.microsoft.com/office/drawing/2014/main" id="{77A104F1-0C7C-D737-07A6-A6895CBF1522}"/>
              </a:ext>
            </a:extLst>
          </p:cNvPr>
          <p:cNvSpPr/>
          <p:nvPr/>
        </p:nvSpPr>
        <p:spPr>
          <a:xfrm>
            <a:off x="502920" y="1289303"/>
            <a:ext cx="10972800" cy="4674614"/>
          </a:xfrm>
          <a:prstGeom prst="roundRect">
            <a:avLst>
              <a:gd name="adj" fmla="val 5405"/>
            </a:avLst>
          </a:prstGeom>
          <a:solidFill>
            <a:srgbClr val="0F2237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r>
              <a:rPr lang="bg-BG" sz="1400" b="1" dirty="0">
                <a:solidFill>
                  <a:schemeClr val="bg1"/>
                </a:solidFill>
              </a:rPr>
              <a:t>Ясна видимост на риска, бърза реакция и консолидация на ресурсите:</a:t>
            </a:r>
          </a:p>
          <a:p>
            <a:endParaRPr lang="bg-BG" sz="1400" b="1" dirty="0">
              <a:solidFill>
                <a:schemeClr val="bg1"/>
              </a:solidFill>
            </a:endParaRPr>
          </a:p>
          <a:p>
            <a:r>
              <a:rPr lang="bg-BG" sz="1400" dirty="0">
                <a:solidFill>
                  <a:schemeClr val="bg1"/>
                </a:solidFill>
              </a:rPr>
              <a:t>За повечето компании основното предизвикателство днес не е липсата на инструменти за сигурност, а наплива от информация– трудността да се изолират реалните заплахи, да се приоритизират действията и да се проследи тяхното отстраняване.</a:t>
            </a:r>
          </a:p>
          <a:p>
            <a:r>
              <a:rPr lang="bg-BG" sz="1400" dirty="0">
                <a:solidFill>
                  <a:schemeClr val="bg1"/>
                </a:solidFill>
              </a:rPr>
              <a:t>Ние решаваме този проблем, като консолидира мониторинг, тестване, клиентска видимост и управление на процесите в една унифицирана среда.</a:t>
            </a:r>
          </a:p>
          <a:p>
            <a:endParaRPr lang="bg-BG" sz="1400" dirty="0">
              <a:solidFill>
                <a:schemeClr val="bg1"/>
              </a:solidFill>
            </a:endParaRPr>
          </a:p>
          <a:p>
            <a:r>
              <a:rPr lang="bg-BG" sz="1400" b="1" dirty="0">
                <a:solidFill>
                  <a:schemeClr val="bg1"/>
                </a:solidFill>
              </a:rPr>
              <a:t>Практическа бизнес стойност:</a:t>
            </a:r>
            <a:endParaRPr lang="bg-BG" sz="1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g-BG" sz="1400" b="1" dirty="0">
                <a:solidFill>
                  <a:schemeClr val="bg1"/>
                </a:solidFill>
              </a:rPr>
              <a:t>Прецизност и яснота:</a:t>
            </a:r>
            <a:r>
              <a:rPr lang="bg-BG" sz="1400" dirty="0">
                <a:solidFill>
                  <a:schemeClr val="bg1"/>
                </a:solidFill>
              </a:rPr>
              <a:t> Филтрира информационния шум и показва само потвърдените и реални рискове.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g-BG" sz="1400" b="1" dirty="0">
                <a:solidFill>
                  <a:schemeClr val="bg1"/>
                </a:solidFill>
              </a:rPr>
              <a:t>Ефективна приоритизация:</a:t>
            </a:r>
            <a:r>
              <a:rPr lang="bg-BG" sz="1400" dirty="0">
                <a:solidFill>
                  <a:schemeClr val="bg1"/>
                </a:solidFill>
              </a:rPr>
              <a:t> Насочва усилията и ресурсите директно към най-критичните уязвимости.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g-BG" sz="1400" b="1" dirty="0">
                <a:solidFill>
                  <a:schemeClr val="bg1"/>
                </a:solidFill>
              </a:rPr>
              <a:t>Ускорена реакция (</a:t>
            </a:r>
            <a:r>
              <a:rPr lang="en-US" sz="1400" b="1" dirty="0">
                <a:solidFill>
                  <a:schemeClr val="bg1"/>
                </a:solidFill>
              </a:rPr>
              <a:t>Incident Response):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bg-BG" sz="1400" dirty="0">
                <a:solidFill>
                  <a:schemeClr val="bg1"/>
                </a:solidFill>
              </a:rPr>
              <a:t>Затваря цикъла от детекция до </a:t>
            </a:r>
            <a:r>
              <a:rPr lang="bg-BG" sz="1400" dirty="0" err="1">
                <a:solidFill>
                  <a:schemeClr val="bg1"/>
                </a:solidFill>
              </a:rPr>
              <a:t>ремедиация</a:t>
            </a:r>
            <a:r>
              <a:rPr lang="bg-BG" sz="1400" dirty="0">
                <a:solidFill>
                  <a:schemeClr val="bg1"/>
                </a:solidFill>
              </a:rPr>
              <a:t> в рамките на един проследим процес.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g-BG" sz="1400" b="1" dirty="0">
                <a:solidFill>
                  <a:schemeClr val="bg1"/>
                </a:solidFill>
              </a:rPr>
              <a:t>Консолидация:</a:t>
            </a:r>
            <a:r>
              <a:rPr lang="bg-BG" sz="1400" dirty="0">
                <a:solidFill>
                  <a:schemeClr val="bg1"/>
                </a:solidFill>
              </a:rPr>
              <a:t> Обединява мониторинг, тестване и отчетност, елиминирайки нуждата от множество фрагментирани доставчици.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g-BG" sz="1400" b="1" dirty="0">
                <a:solidFill>
                  <a:schemeClr val="bg1"/>
                </a:solidFill>
              </a:rPr>
              <a:t>Централизиран контрол:</a:t>
            </a:r>
            <a:r>
              <a:rPr lang="bg-BG" sz="1400" dirty="0">
                <a:solidFill>
                  <a:schemeClr val="bg1"/>
                </a:solidFill>
              </a:rPr>
              <a:t> Пълна проследимост на историята, текущия прогрес и новите заявки през единен клиентски портал.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g-BG" sz="1400" b="1" dirty="0">
                <a:solidFill>
                  <a:schemeClr val="bg1"/>
                </a:solidFill>
              </a:rPr>
              <a:t>Оптимизирана инвестиция:</a:t>
            </a:r>
            <a:r>
              <a:rPr lang="bg-BG" sz="1400" dirty="0">
                <a:solidFill>
                  <a:schemeClr val="bg1"/>
                </a:solidFill>
              </a:rPr>
              <a:t> Предоставя на </a:t>
            </a:r>
            <a:r>
              <a:rPr lang="en-US" sz="1400" dirty="0">
                <a:solidFill>
                  <a:schemeClr val="bg1"/>
                </a:solidFill>
              </a:rPr>
              <a:t>SMB </a:t>
            </a:r>
            <a:r>
              <a:rPr lang="bg-BG" sz="1400" dirty="0">
                <a:solidFill>
                  <a:schemeClr val="bg1"/>
                </a:solidFill>
              </a:rPr>
              <a:t>сектора ефективна защита, елиминирайки нуждата от тежък </a:t>
            </a:r>
            <a:r>
              <a:rPr lang="en-US" sz="1400" dirty="0">
                <a:solidFill>
                  <a:schemeClr val="bg1"/>
                </a:solidFill>
              </a:rPr>
              <a:t>SOC </a:t>
            </a:r>
            <a:r>
              <a:rPr lang="bg-BG" sz="1400" dirty="0">
                <a:solidFill>
                  <a:schemeClr val="bg1"/>
                </a:solidFill>
              </a:rPr>
              <a:t>модел или хаотични единични услуги.</a:t>
            </a:r>
          </a:p>
          <a:p>
            <a:endParaRPr lang="bg-BG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Threat Lens </a:t>
            </a:r>
            <a:r>
              <a:rPr lang="bg-BG" sz="1400" dirty="0">
                <a:solidFill>
                  <a:schemeClr val="bg1"/>
                </a:solidFill>
              </a:rPr>
              <a:t>не е просто набор от киберуслуги. Това е структуриран процес, който осигурява на бизнеса пълна прозрачност, правилни приоритети и измеримо намаляване на риска.</a:t>
            </a:r>
          </a:p>
        </p:txBody>
      </p:sp>
    </p:spTree>
    <p:extLst>
      <p:ext uri="{BB962C8B-B14F-4D97-AF65-F5344CB8AC3E}">
        <p14:creationId xmlns:p14="http://schemas.microsoft.com/office/powerpoint/2010/main" val="1411374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diagram of a business infographic&#10;">
            <a:extLst>
              <a:ext uri="{FF2B5EF4-FFF2-40B4-BE49-F238E27FC236}">
                <a16:creationId xmlns:a16="http://schemas.microsoft.com/office/drawing/2014/main" id="{A311F849-6CE4-B0F2-4498-EA49EB4E09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72" b="1"/>
          <a:stretch>
            <a:fillRect/>
          </a:stretch>
        </p:blipFill>
        <p:spPr>
          <a:xfrm>
            <a:off x="20" y="-44430"/>
            <a:ext cx="12273260" cy="690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9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816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155448"/>
            <a:ext cx="11155680" cy="0"/>
          </a:xfrm>
          <a:prstGeom prst="line">
            <a:avLst/>
          </a:prstGeom>
          <a:noFill/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94360" y="219456"/>
            <a:ext cx="32004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72D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WORKFLOW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594360" y="530352"/>
            <a:ext cx="8046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bg-BG" sz="2400" b="1" dirty="0">
                <a:solidFill>
                  <a:schemeClr val="bg1"/>
                </a:solidFill>
              </a:rPr>
              <a:t>Технологичната основа зад решението</a:t>
            </a:r>
          </a:p>
        </p:txBody>
      </p:sp>
      <p:sp>
        <p:nvSpPr>
          <p:cNvPr id="5" name="Shape 3"/>
          <p:cNvSpPr/>
          <p:nvPr/>
        </p:nvSpPr>
        <p:spPr>
          <a:xfrm>
            <a:off x="594360" y="987552"/>
            <a:ext cx="10972800" cy="0"/>
          </a:xfrm>
          <a:prstGeom prst="line">
            <a:avLst/>
          </a:prstGeom>
          <a:noFill/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Shape 35"/>
          <p:cNvSpPr/>
          <p:nvPr/>
        </p:nvSpPr>
        <p:spPr>
          <a:xfrm>
            <a:off x="1452880" y="1289303"/>
            <a:ext cx="8839200" cy="4928611"/>
          </a:xfrm>
          <a:prstGeom prst="roundRect">
            <a:avLst>
              <a:gd name="adj" fmla="val 8824"/>
            </a:avLst>
          </a:prstGeom>
          <a:solidFill>
            <a:srgbClr val="0F2237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r>
              <a:rPr lang="en-US" sz="1200" b="1" dirty="0">
                <a:solidFill>
                  <a:schemeClr val="bg1"/>
                </a:solidFill>
              </a:rPr>
              <a:t>Threat Lens </a:t>
            </a:r>
            <a:r>
              <a:rPr lang="bg-BG" sz="1200" b="1" dirty="0">
                <a:solidFill>
                  <a:schemeClr val="bg1"/>
                </a:solidFill>
              </a:rPr>
              <a:t>използва собствена екосистема от инструменти, които работят самостоятелно или в затворен цикъл</a:t>
            </a:r>
          </a:p>
          <a:p>
            <a:endParaRPr lang="bg-BG" sz="1200" dirty="0">
              <a:solidFill>
                <a:schemeClr val="bg1"/>
              </a:solidFill>
            </a:endParaRPr>
          </a:p>
          <a:p>
            <a:r>
              <a:rPr lang="bg-BG" sz="1200" dirty="0">
                <a:solidFill>
                  <a:schemeClr val="bg1"/>
                </a:solidFill>
              </a:rPr>
              <a:t>Зад платформата на </a:t>
            </a:r>
            <a:r>
              <a:rPr lang="en-US" sz="1200" dirty="0">
                <a:solidFill>
                  <a:schemeClr val="bg1"/>
                </a:solidFill>
              </a:rPr>
              <a:t>Threat Lens </a:t>
            </a:r>
            <a:r>
              <a:rPr lang="bg-BG" sz="1200" dirty="0">
                <a:solidFill>
                  <a:schemeClr val="bg1"/>
                </a:solidFill>
              </a:rPr>
              <a:t>стои собствена технологична основа, изградена така, че да поддържа както отделни услуги, така и цялостен интегриран процес по киберзащита. Всеки модул има самостоятелна роля, но най-голямата стойност се създава тогава, когато те работят заедно като свързана система.</a:t>
            </a:r>
          </a:p>
          <a:p>
            <a:endParaRPr lang="bg-BG" sz="1200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TNSE (Threat Network Security Engine)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bg-BG" sz="1200" dirty="0">
                <a:solidFill>
                  <a:schemeClr val="bg1"/>
                </a:solidFill>
              </a:rPr>
              <a:t>Използва се за мониторинг, сканиране и откриване на сигнали, събития и потенциални заплахи в инфраструктурата, приложенията и мрежовата среда.</a:t>
            </a:r>
          </a:p>
          <a:p>
            <a:endParaRPr lang="bg-BG" sz="1200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VANGUARD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bg-BG" sz="1200" dirty="0">
                <a:solidFill>
                  <a:schemeClr val="bg1"/>
                </a:solidFill>
              </a:rPr>
              <a:t>Използва се за автоматизиран </a:t>
            </a:r>
            <a:r>
              <a:rPr lang="en-US" sz="1200" dirty="0">
                <a:solidFill>
                  <a:schemeClr val="bg1"/>
                </a:solidFill>
              </a:rPr>
              <a:t>penetration testing </a:t>
            </a:r>
            <a:r>
              <a:rPr lang="bg-BG" sz="1200" dirty="0">
                <a:solidFill>
                  <a:schemeClr val="bg1"/>
                </a:solidFill>
              </a:rPr>
              <a:t>с </a:t>
            </a:r>
            <a:r>
              <a:rPr lang="en-US" sz="1200" dirty="0">
                <a:solidFill>
                  <a:schemeClr val="bg1"/>
                </a:solidFill>
              </a:rPr>
              <a:t>AI </a:t>
            </a:r>
            <a:r>
              <a:rPr lang="bg-BG" sz="1200" dirty="0">
                <a:solidFill>
                  <a:schemeClr val="bg1"/>
                </a:solidFill>
              </a:rPr>
              <a:t>оркестрация, чрез който се валидира дали даден риск е реално </a:t>
            </a:r>
            <a:r>
              <a:rPr lang="bg-BG" sz="1200" dirty="0" err="1">
                <a:solidFill>
                  <a:schemeClr val="bg1"/>
                </a:solidFill>
              </a:rPr>
              <a:t>експлоатируем</a:t>
            </a:r>
            <a:r>
              <a:rPr lang="bg-BG" sz="1200" dirty="0">
                <a:solidFill>
                  <a:schemeClr val="bg1"/>
                </a:solidFill>
              </a:rPr>
              <a:t> и какво е неговото въздействие.</a:t>
            </a:r>
          </a:p>
          <a:p>
            <a:endParaRPr lang="bg-BG" sz="1200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Mothership SOAR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bg-BG" sz="1200" dirty="0">
                <a:solidFill>
                  <a:schemeClr val="bg1"/>
                </a:solidFill>
              </a:rPr>
              <a:t>Свързва </a:t>
            </a:r>
            <a:r>
              <a:rPr lang="en-US" sz="1200" dirty="0">
                <a:solidFill>
                  <a:schemeClr val="bg1"/>
                </a:solidFill>
              </a:rPr>
              <a:t>TNSE, VANGUARD </a:t>
            </a:r>
            <a:r>
              <a:rPr lang="bg-BG" sz="1200" dirty="0">
                <a:solidFill>
                  <a:schemeClr val="bg1"/>
                </a:solidFill>
              </a:rPr>
              <a:t>и останалите вътрешни процеси в обща логика за </a:t>
            </a:r>
            <a:r>
              <a:rPr lang="en-US" sz="1200" dirty="0">
                <a:solidFill>
                  <a:schemeClr val="bg1"/>
                </a:solidFill>
              </a:rPr>
              <a:t>orchestration, automation and response. </a:t>
            </a:r>
            <a:r>
              <a:rPr lang="bg-BG" sz="1200" dirty="0">
                <a:solidFill>
                  <a:schemeClr val="bg1"/>
                </a:solidFill>
              </a:rPr>
              <a:t>Така отделните инструменти работят като една координирана система, а не като изолирани модули.</a:t>
            </a:r>
          </a:p>
          <a:p>
            <a:endParaRPr lang="bg-BG" sz="1200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Web Portal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bg-BG" sz="1200" dirty="0">
                <a:solidFill>
                  <a:schemeClr val="bg1"/>
                </a:solidFill>
              </a:rPr>
              <a:t>Осигурява клиентски достъп до услугите, историята, прогреса, резултатите и възможността за поръчка на нови активности онлайн.</a:t>
            </a:r>
          </a:p>
          <a:p>
            <a:endParaRPr lang="bg-BG" sz="1200" dirty="0">
              <a:solidFill>
                <a:schemeClr val="bg1"/>
              </a:solidFill>
            </a:endParaRPr>
          </a:p>
          <a:p>
            <a:r>
              <a:rPr lang="bg-BG" sz="1200" dirty="0">
                <a:solidFill>
                  <a:schemeClr val="bg1"/>
                </a:solidFill>
              </a:rPr>
              <a:t>По този начин </a:t>
            </a:r>
            <a:r>
              <a:rPr lang="en-US" sz="1200" dirty="0">
                <a:solidFill>
                  <a:schemeClr val="bg1"/>
                </a:solidFill>
              </a:rPr>
              <a:t>Threat Lens </a:t>
            </a:r>
            <a:r>
              <a:rPr lang="bg-BG" sz="1200" dirty="0">
                <a:solidFill>
                  <a:schemeClr val="bg1"/>
                </a:solidFill>
              </a:rPr>
              <a:t>може да предлага както отделни услуги, така и цялостен затворен цикъл, в който откриването, валидирането, реакцията и проследяването са събрани в една свързана екосистема.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9" name="Text 37"/>
          <p:cNvSpPr/>
          <p:nvPr/>
        </p:nvSpPr>
        <p:spPr>
          <a:xfrm>
            <a:off x="612648" y="6510528"/>
            <a:ext cx="59436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E95AF"/>
                </a:solidFill>
              </a:rPr>
              <a:t>Threat Lens | threatxlens.com</a:t>
            </a:r>
            <a:endParaRPr lang="en-US" sz="850" dirty="0"/>
          </a:p>
        </p:txBody>
      </p:sp>
      <p:sp>
        <p:nvSpPr>
          <p:cNvPr id="40" name="Text 38"/>
          <p:cNvSpPr/>
          <p:nvPr/>
        </p:nvSpPr>
        <p:spPr>
          <a:xfrm>
            <a:off x="9235440" y="6510528"/>
            <a:ext cx="23774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7E95AF"/>
                </a:solidFill>
              </a:rPr>
              <a:t>Best Student Startup 2026</a:t>
            </a:r>
            <a:endParaRPr lang="en-US" sz="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816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155448"/>
            <a:ext cx="11155680" cy="0"/>
          </a:xfrm>
          <a:prstGeom prst="line">
            <a:avLst/>
          </a:prstGeom>
          <a:noFill/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94360" y="219456"/>
            <a:ext cx="32004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72D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REVENUE MODEL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594360" y="530352"/>
            <a:ext cx="8046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6FA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модел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594360" y="987552"/>
            <a:ext cx="10972800" cy="0"/>
          </a:xfrm>
          <a:prstGeom prst="line">
            <a:avLst/>
          </a:prstGeom>
          <a:noFill/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640080" y="1362454"/>
            <a:ext cx="10972800" cy="4315951"/>
          </a:xfrm>
          <a:prstGeom prst="roundRect">
            <a:avLst>
              <a:gd name="adj" fmla="val 9524"/>
            </a:avLst>
          </a:prstGeom>
          <a:solidFill>
            <a:srgbClr val="0F2237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914400" y="1554478"/>
            <a:ext cx="10652760" cy="412394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Threat Lens </a:t>
            </a:r>
            <a:r>
              <a:rPr lang="bg-BG" sz="1600" dirty="0">
                <a:solidFill>
                  <a:schemeClr val="bg1"/>
                </a:solidFill>
              </a:rPr>
              <a:t>използва модулен бизнес модел, който комбинира единични услуги, пакетни предложения и </a:t>
            </a:r>
            <a:r>
              <a:rPr lang="bg-BG" sz="1600" dirty="0" err="1">
                <a:solidFill>
                  <a:schemeClr val="bg1"/>
                </a:solidFill>
              </a:rPr>
              <a:t>повтаряем</a:t>
            </a:r>
            <a:r>
              <a:rPr lang="bg-BG" sz="1600" dirty="0">
                <a:solidFill>
                  <a:schemeClr val="bg1"/>
                </a:solidFill>
              </a:rPr>
              <a:t> приход от </a:t>
            </a:r>
            <a:r>
              <a:rPr lang="en-US" sz="1600" dirty="0">
                <a:solidFill>
                  <a:schemeClr val="bg1"/>
                </a:solidFill>
              </a:rPr>
              <a:t>monitoring. </a:t>
            </a:r>
            <a:r>
              <a:rPr lang="bg-BG" sz="1600" dirty="0">
                <a:solidFill>
                  <a:schemeClr val="bg1"/>
                </a:solidFill>
              </a:rPr>
              <a:t>Това позволява гъвкав вход за нови клиенти и едновременно с това създава условия за дългосрочни отношения и разширяване на стойността във времето.</a:t>
            </a:r>
          </a:p>
          <a:p>
            <a:r>
              <a:rPr lang="bg-BG" sz="1600" dirty="0">
                <a:solidFill>
                  <a:schemeClr val="bg1"/>
                </a:solidFill>
              </a:rPr>
              <a:t>Клиентите могат да закупуват отделни услуги като </a:t>
            </a:r>
            <a:r>
              <a:rPr lang="en-US" sz="1600" dirty="0">
                <a:solidFill>
                  <a:schemeClr val="bg1"/>
                </a:solidFill>
              </a:rPr>
              <a:t>automated scans, penetration testing, red teaming, monitoring </a:t>
            </a:r>
            <a:r>
              <a:rPr lang="bg-BG" sz="1600" dirty="0">
                <a:solidFill>
                  <a:schemeClr val="bg1"/>
                </a:solidFill>
              </a:rPr>
              <a:t>или </a:t>
            </a:r>
            <a:r>
              <a:rPr lang="en-US" sz="1600" dirty="0">
                <a:solidFill>
                  <a:schemeClr val="bg1"/>
                </a:solidFill>
              </a:rPr>
              <a:t>custom development. </a:t>
            </a:r>
            <a:r>
              <a:rPr lang="bg-BG" sz="1600" dirty="0">
                <a:solidFill>
                  <a:schemeClr val="bg1"/>
                </a:solidFill>
              </a:rPr>
              <a:t>За организации, които търсят по-цялостно решение, </a:t>
            </a:r>
            <a:r>
              <a:rPr lang="en-US" sz="1600" dirty="0">
                <a:solidFill>
                  <a:schemeClr val="bg1"/>
                </a:solidFill>
              </a:rPr>
              <a:t>Threat Lens </a:t>
            </a:r>
            <a:r>
              <a:rPr lang="bg-BG" sz="1600" dirty="0">
                <a:solidFill>
                  <a:schemeClr val="bg1"/>
                </a:solidFill>
              </a:rPr>
              <a:t>предлага пакетни предложения, които комбинират </a:t>
            </a:r>
            <a:r>
              <a:rPr lang="en-US" sz="1600" dirty="0">
                <a:solidFill>
                  <a:schemeClr val="bg1"/>
                </a:solidFill>
              </a:rPr>
              <a:t>development, monitoring, scanning </a:t>
            </a:r>
            <a:r>
              <a:rPr lang="bg-BG" sz="1600" dirty="0">
                <a:solidFill>
                  <a:schemeClr val="bg1"/>
                </a:solidFill>
              </a:rPr>
              <a:t>и </a:t>
            </a:r>
            <a:r>
              <a:rPr lang="en-US" sz="1600" dirty="0">
                <a:solidFill>
                  <a:schemeClr val="bg1"/>
                </a:solidFill>
              </a:rPr>
              <a:t>testing </a:t>
            </a:r>
            <a:r>
              <a:rPr lang="bg-BG" sz="1600" dirty="0">
                <a:solidFill>
                  <a:schemeClr val="bg1"/>
                </a:solidFill>
              </a:rPr>
              <a:t>на по-добра обща цена. По този начин компанията не продава само единична активност, а изгражда по-дългосрочен </a:t>
            </a:r>
            <a:r>
              <a:rPr lang="en-US" sz="1600" dirty="0">
                <a:solidFill>
                  <a:schemeClr val="bg1"/>
                </a:solidFill>
              </a:rPr>
              <a:t>operational </a:t>
            </a:r>
            <a:r>
              <a:rPr lang="bg-BG" sz="1600" dirty="0">
                <a:solidFill>
                  <a:schemeClr val="bg1"/>
                </a:solidFill>
              </a:rPr>
              <a:t>модел около сигурността и дигиталната среда на клиента.</a:t>
            </a:r>
          </a:p>
          <a:p>
            <a:r>
              <a:rPr lang="en-US" sz="1600" dirty="0">
                <a:solidFill>
                  <a:schemeClr val="bg1"/>
                </a:solidFill>
              </a:rPr>
              <a:t>Recurring </a:t>
            </a:r>
            <a:r>
              <a:rPr lang="bg-BG" sz="1600" dirty="0">
                <a:solidFill>
                  <a:schemeClr val="bg1"/>
                </a:solidFill>
              </a:rPr>
              <a:t>елементът идва основно чрез </a:t>
            </a:r>
            <a:r>
              <a:rPr lang="en-US" sz="1600" dirty="0">
                <a:solidFill>
                  <a:schemeClr val="bg1"/>
                </a:solidFill>
              </a:rPr>
              <a:t>monitoring </a:t>
            </a:r>
            <a:r>
              <a:rPr lang="bg-BG" sz="1600" dirty="0">
                <a:solidFill>
                  <a:schemeClr val="bg1"/>
                </a:solidFill>
              </a:rPr>
              <a:t>услугата и нейните </a:t>
            </a:r>
            <a:r>
              <a:rPr lang="en-US" sz="1600" dirty="0">
                <a:solidFill>
                  <a:schemeClr val="bg1"/>
                </a:solidFill>
              </a:rPr>
              <a:t>add-on </a:t>
            </a:r>
            <a:r>
              <a:rPr lang="bg-BG" sz="1600" dirty="0">
                <a:solidFill>
                  <a:schemeClr val="bg1"/>
                </a:solidFill>
              </a:rPr>
              <a:t>възможности, а клиентският портал позволява лесно проследяване, повторно заявяване и надграждане към нови услуги и пакети.</a:t>
            </a:r>
          </a:p>
          <a:p>
            <a:r>
              <a:rPr lang="bg-BG" sz="1600" b="1" dirty="0">
                <a:solidFill>
                  <a:schemeClr val="bg1"/>
                </a:solidFill>
              </a:rPr>
              <a:t>Моделът на растеж е ясен:</a:t>
            </a:r>
            <a:br>
              <a:rPr lang="bg-BG" sz="1600" dirty="0">
                <a:solidFill>
                  <a:schemeClr val="bg1"/>
                </a:solidFill>
              </a:rPr>
            </a:br>
            <a:r>
              <a:rPr lang="bg-BG" sz="1600" dirty="0">
                <a:solidFill>
                  <a:schemeClr val="bg1"/>
                </a:solidFill>
              </a:rPr>
              <a:t>единична услуга → пакет → </a:t>
            </a:r>
            <a:r>
              <a:rPr lang="en-US" sz="1600" dirty="0">
                <a:solidFill>
                  <a:schemeClr val="bg1"/>
                </a:solidFill>
              </a:rPr>
              <a:t>recurring monitoring → </a:t>
            </a:r>
            <a:r>
              <a:rPr lang="bg-BG" sz="1600" dirty="0">
                <a:solidFill>
                  <a:schemeClr val="bg1"/>
                </a:solidFill>
              </a:rPr>
              <a:t>допълнителни тестове, </a:t>
            </a:r>
            <a:r>
              <a:rPr lang="en-US" sz="1600" dirty="0">
                <a:solidFill>
                  <a:schemeClr val="bg1"/>
                </a:solidFill>
              </a:rPr>
              <a:t>development </a:t>
            </a:r>
            <a:r>
              <a:rPr lang="bg-BG" sz="1600" dirty="0">
                <a:solidFill>
                  <a:schemeClr val="bg1"/>
                </a:solidFill>
              </a:rPr>
              <a:t>и разширяване на сътрудничеството</a:t>
            </a:r>
          </a:p>
        </p:txBody>
      </p:sp>
      <p:sp>
        <p:nvSpPr>
          <p:cNvPr id="26" name="Text 24"/>
          <p:cNvSpPr/>
          <p:nvPr/>
        </p:nvSpPr>
        <p:spPr>
          <a:xfrm>
            <a:off x="612648" y="6510528"/>
            <a:ext cx="59436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E95AF"/>
                </a:solidFill>
              </a:rPr>
              <a:t>Threat Lens | threatxlens.com</a:t>
            </a:r>
            <a:endParaRPr lang="en-US" sz="850" dirty="0"/>
          </a:p>
        </p:txBody>
      </p:sp>
      <p:sp>
        <p:nvSpPr>
          <p:cNvPr id="27" name="Text 25"/>
          <p:cNvSpPr/>
          <p:nvPr/>
        </p:nvSpPr>
        <p:spPr>
          <a:xfrm>
            <a:off x="9235440" y="6510528"/>
            <a:ext cx="23774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7E95AF"/>
                </a:solidFill>
              </a:rPr>
              <a:t>Best Student Startup 2026</a:t>
            </a:r>
            <a:endParaRPr lang="en-US" sz="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816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155448"/>
            <a:ext cx="11155680" cy="0"/>
          </a:xfrm>
          <a:prstGeom prst="line">
            <a:avLst/>
          </a:prstGeom>
          <a:noFill/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94360" y="219456"/>
            <a:ext cx="32004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72D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POSITIONING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594360" y="530352"/>
            <a:ext cx="8046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6FA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Конкурентно предимство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594360" y="987552"/>
            <a:ext cx="10972800" cy="0"/>
          </a:xfrm>
          <a:prstGeom prst="line">
            <a:avLst/>
          </a:prstGeom>
          <a:noFill/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658368" y="1243584"/>
            <a:ext cx="95097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6FAFF"/>
                </a:solidFill>
              </a:rPr>
              <a:t>Threat Lens не се конкурира само с един тип играч. Той затваря цикъла между няколко отделни категории.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749808" y="1828800"/>
            <a:ext cx="2377440" cy="512064"/>
          </a:xfrm>
          <a:prstGeom prst="rect">
            <a:avLst/>
          </a:prstGeom>
          <a:solidFill>
            <a:srgbClr val="10233B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786384" y="1975104"/>
            <a:ext cx="230428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6FAFF"/>
                </a:solidFill>
              </a:rPr>
              <a:t>Критерий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3127248" y="1828800"/>
            <a:ext cx="1417320" cy="512064"/>
          </a:xfrm>
          <a:prstGeom prst="rect">
            <a:avLst/>
          </a:prstGeom>
          <a:solidFill>
            <a:srgbClr val="10233B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3163824" y="1975104"/>
            <a:ext cx="1344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6FAFF"/>
                </a:solidFill>
              </a:rPr>
              <a:t>MSSP / SOC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44568" y="1828800"/>
            <a:ext cx="1417320" cy="512064"/>
          </a:xfrm>
          <a:prstGeom prst="rect">
            <a:avLst/>
          </a:prstGeom>
          <a:solidFill>
            <a:srgbClr val="10233B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4581144" y="1975104"/>
            <a:ext cx="1344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6FAFF"/>
                </a:solidFill>
              </a:rPr>
              <a:t>Скенер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5961888" y="1828800"/>
            <a:ext cx="1417320" cy="512064"/>
          </a:xfrm>
          <a:prstGeom prst="rect">
            <a:avLst/>
          </a:prstGeom>
          <a:solidFill>
            <a:srgbClr val="10233B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5998464" y="1975104"/>
            <a:ext cx="13441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6FAFF"/>
                </a:solidFill>
              </a:rPr>
              <a:t>Еднократен pentest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7379208" y="1828800"/>
            <a:ext cx="1600200" cy="512064"/>
          </a:xfrm>
          <a:prstGeom prst="rect">
            <a:avLst/>
          </a:prstGeom>
          <a:solidFill>
            <a:srgbClr val="10233B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7415784" y="1975104"/>
            <a:ext cx="152704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6FAFF"/>
                </a:solidFill>
              </a:rPr>
              <a:t>Autonomous PT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8979408" y="1828800"/>
            <a:ext cx="1600200" cy="512064"/>
          </a:xfrm>
          <a:prstGeom prst="rect">
            <a:avLst/>
          </a:prstGeom>
          <a:solidFill>
            <a:srgbClr val="14446B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9015984" y="1975104"/>
            <a:ext cx="152704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6FAFF"/>
                </a:solidFill>
              </a:rPr>
              <a:t>Threat Lens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749808" y="2377440"/>
            <a:ext cx="2377440" cy="512064"/>
          </a:xfrm>
          <a:prstGeom prst="rect">
            <a:avLst/>
          </a:prstGeom>
          <a:solidFill>
            <a:srgbClr val="0F2034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822960" y="2523744"/>
            <a:ext cx="22311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80" b="1" dirty="0">
                <a:solidFill>
                  <a:srgbClr val="F6FAFF"/>
                </a:solidFill>
              </a:rPr>
              <a:t>Continuous monitoring</a:t>
            </a:r>
            <a:endParaRPr lang="en-US" sz="1180" dirty="0"/>
          </a:p>
        </p:txBody>
      </p:sp>
      <p:sp>
        <p:nvSpPr>
          <p:cNvPr id="21" name="Shape 19"/>
          <p:cNvSpPr/>
          <p:nvPr/>
        </p:nvSpPr>
        <p:spPr>
          <a:xfrm>
            <a:off x="3127248" y="2377440"/>
            <a:ext cx="1417320" cy="512064"/>
          </a:xfrm>
          <a:prstGeom prst="rect">
            <a:avLst/>
          </a:prstGeom>
          <a:solidFill>
            <a:srgbClr val="0C1A2B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3127248" y="2487168"/>
            <a:ext cx="1417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B454"/>
                </a:solidFill>
              </a:rPr>
              <a:t>◐</a:t>
            </a:r>
            <a:endParaRPr lang="en-US" sz="1800" dirty="0"/>
          </a:p>
        </p:txBody>
      </p:sp>
      <p:sp>
        <p:nvSpPr>
          <p:cNvPr id="23" name="Shape 21"/>
          <p:cNvSpPr/>
          <p:nvPr/>
        </p:nvSpPr>
        <p:spPr>
          <a:xfrm>
            <a:off x="4544568" y="2377440"/>
            <a:ext cx="1417320" cy="512064"/>
          </a:xfrm>
          <a:prstGeom prst="rect">
            <a:avLst/>
          </a:prstGeom>
          <a:solidFill>
            <a:srgbClr val="0C1A2B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4544568" y="2487168"/>
            <a:ext cx="1417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6B6B"/>
                </a:solidFill>
              </a:rPr>
              <a:t>✕</a:t>
            </a:r>
            <a:endParaRPr lang="en-US" sz="1800" dirty="0"/>
          </a:p>
        </p:txBody>
      </p:sp>
      <p:sp>
        <p:nvSpPr>
          <p:cNvPr id="25" name="Shape 23"/>
          <p:cNvSpPr/>
          <p:nvPr/>
        </p:nvSpPr>
        <p:spPr>
          <a:xfrm>
            <a:off x="5961888" y="2377440"/>
            <a:ext cx="1417320" cy="512064"/>
          </a:xfrm>
          <a:prstGeom prst="rect">
            <a:avLst/>
          </a:prstGeom>
          <a:solidFill>
            <a:srgbClr val="0C1A2B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5961888" y="2487168"/>
            <a:ext cx="1417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6B6B"/>
                </a:solidFill>
              </a:rPr>
              <a:t>✕</a:t>
            </a:r>
            <a:endParaRPr lang="en-US" sz="1800" dirty="0"/>
          </a:p>
        </p:txBody>
      </p:sp>
      <p:sp>
        <p:nvSpPr>
          <p:cNvPr id="27" name="Shape 25"/>
          <p:cNvSpPr/>
          <p:nvPr/>
        </p:nvSpPr>
        <p:spPr>
          <a:xfrm>
            <a:off x="7379208" y="2377440"/>
            <a:ext cx="1600200" cy="512064"/>
          </a:xfrm>
          <a:prstGeom prst="rect">
            <a:avLst/>
          </a:prstGeom>
          <a:solidFill>
            <a:srgbClr val="0C1A2B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7379208" y="2487168"/>
            <a:ext cx="1600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B454"/>
                </a:solidFill>
              </a:rPr>
              <a:t>◐</a:t>
            </a:r>
            <a:endParaRPr lang="en-US" sz="1800" dirty="0"/>
          </a:p>
        </p:txBody>
      </p:sp>
      <p:sp>
        <p:nvSpPr>
          <p:cNvPr id="29" name="Shape 27"/>
          <p:cNvSpPr/>
          <p:nvPr/>
        </p:nvSpPr>
        <p:spPr>
          <a:xfrm>
            <a:off x="8979408" y="2377440"/>
            <a:ext cx="1600200" cy="512064"/>
          </a:xfrm>
          <a:prstGeom prst="rect">
            <a:avLst/>
          </a:prstGeom>
          <a:solidFill>
            <a:srgbClr val="0C1A2B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8"/>
          <p:cNvSpPr/>
          <p:nvPr/>
        </p:nvSpPr>
        <p:spPr>
          <a:xfrm>
            <a:off x="8979408" y="2487168"/>
            <a:ext cx="1600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3CE49D"/>
                </a:solidFill>
              </a:rPr>
              <a:t>✓</a:t>
            </a:r>
            <a:endParaRPr lang="en-US" sz="1800" dirty="0"/>
          </a:p>
        </p:txBody>
      </p:sp>
      <p:sp>
        <p:nvSpPr>
          <p:cNvPr id="31" name="Shape 29"/>
          <p:cNvSpPr/>
          <p:nvPr/>
        </p:nvSpPr>
        <p:spPr>
          <a:xfrm>
            <a:off x="749808" y="2944368"/>
            <a:ext cx="2377440" cy="512064"/>
          </a:xfrm>
          <a:prstGeom prst="rect">
            <a:avLst/>
          </a:prstGeom>
          <a:solidFill>
            <a:srgbClr val="10233B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30"/>
          <p:cNvSpPr/>
          <p:nvPr/>
        </p:nvSpPr>
        <p:spPr>
          <a:xfrm>
            <a:off x="822960" y="3090672"/>
            <a:ext cx="22311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80" b="1" dirty="0">
                <a:solidFill>
                  <a:srgbClr val="F6FAFF"/>
                </a:solidFill>
              </a:rPr>
              <a:t>Exploitability validation</a:t>
            </a:r>
            <a:endParaRPr lang="en-US" sz="1180" dirty="0"/>
          </a:p>
        </p:txBody>
      </p:sp>
      <p:sp>
        <p:nvSpPr>
          <p:cNvPr id="33" name="Shape 31"/>
          <p:cNvSpPr/>
          <p:nvPr/>
        </p:nvSpPr>
        <p:spPr>
          <a:xfrm>
            <a:off x="3127248" y="2944368"/>
            <a:ext cx="1417320" cy="512064"/>
          </a:xfrm>
          <a:prstGeom prst="rect">
            <a:avLst/>
          </a:prstGeom>
          <a:solidFill>
            <a:srgbClr val="0E2236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32"/>
          <p:cNvSpPr/>
          <p:nvPr/>
        </p:nvSpPr>
        <p:spPr>
          <a:xfrm>
            <a:off x="3127248" y="3054096"/>
            <a:ext cx="1417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B454"/>
                </a:solidFill>
              </a:rPr>
              <a:t>◐</a:t>
            </a:r>
            <a:endParaRPr lang="en-US" sz="1800" dirty="0"/>
          </a:p>
        </p:txBody>
      </p:sp>
      <p:sp>
        <p:nvSpPr>
          <p:cNvPr id="35" name="Shape 33"/>
          <p:cNvSpPr/>
          <p:nvPr/>
        </p:nvSpPr>
        <p:spPr>
          <a:xfrm>
            <a:off x="4544568" y="2944368"/>
            <a:ext cx="1417320" cy="512064"/>
          </a:xfrm>
          <a:prstGeom prst="rect">
            <a:avLst/>
          </a:prstGeom>
          <a:solidFill>
            <a:srgbClr val="0E2236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34"/>
          <p:cNvSpPr/>
          <p:nvPr/>
        </p:nvSpPr>
        <p:spPr>
          <a:xfrm>
            <a:off x="4544568" y="3054096"/>
            <a:ext cx="1417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6B6B"/>
                </a:solidFill>
              </a:rPr>
              <a:t>✕</a:t>
            </a:r>
            <a:endParaRPr lang="en-US" sz="1800" dirty="0"/>
          </a:p>
        </p:txBody>
      </p:sp>
      <p:sp>
        <p:nvSpPr>
          <p:cNvPr id="37" name="Shape 35"/>
          <p:cNvSpPr/>
          <p:nvPr/>
        </p:nvSpPr>
        <p:spPr>
          <a:xfrm>
            <a:off x="5961888" y="2944368"/>
            <a:ext cx="1417320" cy="512064"/>
          </a:xfrm>
          <a:prstGeom prst="rect">
            <a:avLst/>
          </a:prstGeom>
          <a:solidFill>
            <a:srgbClr val="0E2236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36"/>
          <p:cNvSpPr/>
          <p:nvPr/>
        </p:nvSpPr>
        <p:spPr>
          <a:xfrm>
            <a:off x="5961888" y="3054096"/>
            <a:ext cx="1417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3CE49D"/>
                </a:solidFill>
              </a:rPr>
              <a:t>✓</a:t>
            </a:r>
            <a:endParaRPr lang="en-US" sz="1800" dirty="0"/>
          </a:p>
        </p:txBody>
      </p:sp>
      <p:sp>
        <p:nvSpPr>
          <p:cNvPr id="39" name="Shape 37"/>
          <p:cNvSpPr/>
          <p:nvPr/>
        </p:nvSpPr>
        <p:spPr>
          <a:xfrm>
            <a:off x="7379208" y="2944368"/>
            <a:ext cx="1600200" cy="512064"/>
          </a:xfrm>
          <a:prstGeom prst="rect">
            <a:avLst/>
          </a:prstGeom>
          <a:solidFill>
            <a:srgbClr val="0E2236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38"/>
          <p:cNvSpPr/>
          <p:nvPr/>
        </p:nvSpPr>
        <p:spPr>
          <a:xfrm>
            <a:off x="7379208" y="3054096"/>
            <a:ext cx="1600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3CE49D"/>
                </a:solidFill>
              </a:rPr>
              <a:t>✓</a:t>
            </a:r>
            <a:endParaRPr lang="en-US" sz="1800" dirty="0"/>
          </a:p>
        </p:txBody>
      </p:sp>
      <p:sp>
        <p:nvSpPr>
          <p:cNvPr id="41" name="Shape 39"/>
          <p:cNvSpPr/>
          <p:nvPr/>
        </p:nvSpPr>
        <p:spPr>
          <a:xfrm>
            <a:off x="8979408" y="2944368"/>
            <a:ext cx="1600200" cy="512064"/>
          </a:xfrm>
          <a:prstGeom prst="rect">
            <a:avLst/>
          </a:prstGeom>
          <a:solidFill>
            <a:srgbClr val="0E2236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40"/>
          <p:cNvSpPr/>
          <p:nvPr/>
        </p:nvSpPr>
        <p:spPr>
          <a:xfrm>
            <a:off x="8979408" y="3054096"/>
            <a:ext cx="1600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3CE49D"/>
                </a:solidFill>
              </a:rPr>
              <a:t>✓</a:t>
            </a:r>
            <a:endParaRPr lang="en-US" sz="1800" dirty="0"/>
          </a:p>
        </p:txBody>
      </p:sp>
      <p:sp>
        <p:nvSpPr>
          <p:cNvPr id="43" name="Shape 41"/>
          <p:cNvSpPr/>
          <p:nvPr/>
        </p:nvSpPr>
        <p:spPr>
          <a:xfrm>
            <a:off x="749808" y="3511296"/>
            <a:ext cx="2377440" cy="512064"/>
          </a:xfrm>
          <a:prstGeom prst="rect">
            <a:avLst/>
          </a:prstGeom>
          <a:solidFill>
            <a:srgbClr val="0F2034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42"/>
          <p:cNvSpPr/>
          <p:nvPr/>
        </p:nvSpPr>
        <p:spPr>
          <a:xfrm>
            <a:off x="822960" y="3657600"/>
            <a:ext cx="22311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80" b="1" dirty="0">
                <a:solidFill>
                  <a:srgbClr val="F6FAFF"/>
                </a:solidFill>
              </a:rPr>
              <a:t>Portal + evidence registry</a:t>
            </a:r>
            <a:endParaRPr lang="en-US" sz="1180" dirty="0"/>
          </a:p>
        </p:txBody>
      </p:sp>
      <p:sp>
        <p:nvSpPr>
          <p:cNvPr id="45" name="Shape 43"/>
          <p:cNvSpPr/>
          <p:nvPr/>
        </p:nvSpPr>
        <p:spPr>
          <a:xfrm>
            <a:off x="3127248" y="3511296"/>
            <a:ext cx="1417320" cy="512064"/>
          </a:xfrm>
          <a:prstGeom prst="rect">
            <a:avLst/>
          </a:prstGeom>
          <a:solidFill>
            <a:srgbClr val="0C1A2B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 44"/>
          <p:cNvSpPr/>
          <p:nvPr/>
        </p:nvSpPr>
        <p:spPr>
          <a:xfrm>
            <a:off x="3127248" y="3621024"/>
            <a:ext cx="1417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B454"/>
                </a:solidFill>
              </a:rPr>
              <a:t>◐</a:t>
            </a:r>
            <a:endParaRPr lang="en-US" sz="1800" dirty="0"/>
          </a:p>
        </p:txBody>
      </p:sp>
      <p:sp>
        <p:nvSpPr>
          <p:cNvPr id="47" name="Shape 45"/>
          <p:cNvSpPr/>
          <p:nvPr/>
        </p:nvSpPr>
        <p:spPr>
          <a:xfrm>
            <a:off x="4544568" y="3511296"/>
            <a:ext cx="1417320" cy="512064"/>
          </a:xfrm>
          <a:prstGeom prst="rect">
            <a:avLst/>
          </a:prstGeom>
          <a:solidFill>
            <a:srgbClr val="0C1A2B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46"/>
          <p:cNvSpPr/>
          <p:nvPr/>
        </p:nvSpPr>
        <p:spPr>
          <a:xfrm>
            <a:off x="4544568" y="3621024"/>
            <a:ext cx="1417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B454"/>
                </a:solidFill>
              </a:rPr>
              <a:t>◐</a:t>
            </a:r>
            <a:endParaRPr lang="en-US" sz="1800" dirty="0"/>
          </a:p>
        </p:txBody>
      </p:sp>
      <p:sp>
        <p:nvSpPr>
          <p:cNvPr id="49" name="Shape 47"/>
          <p:cNvSpPr/>
          <p:nvPr/>
        </p:nvSpPr>
        <p:spPr>
          <a:xfrm>
            <a:off x="5961888" y="3511296"/>
            <a:ext cx="1417320" cy="512064"/>
          </a:xfrm>
          <a:prstGeom prst="rect">
            <a:avLst/>
          </a:prstGeom>
          <a:solidFill>
            <a:srgbClr val="0C1A2B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 48"/>
          <p:cNvSpPr/>
          <p:nvPr/>
        </p:nvSpPr>
        <p:spPr>
          <a:xfrm>
            <a:off x="5961888" y="3621024"/>
            <a:ext cx="1417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B454"/>
                </a:solidFill>
              </a:rPr>
              <a:t>◐</a:t>
            </a:r>
            <a:endParaRPr lang="en-US" sz="1800" dirty="0"/>
          </a:p>
        </p:txBody>
      </p:sp>
      <p:sp>
        <p:nvSpPr>
          <p:cNvPr id="51" name="Shape 49"/>
          <p:cNvSpPr/>
          <p:nvPr/>
        </p:nvSpPr>
        <p:spPr>
          <a:xfrm>
            <a:off x="7379208" y="3511296"/>
            <a:ext cx="1600200" cy="512064"/>
          </a:xfrm>
          <a:prstGeom prst="rect">
            <a:avLst/>
          </a:prstGeom>
          <a:solidFill>
            <a:srgbClr val="0C1A2B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2" name="Text 50"/>
          <p:cNvSpPr/>
          <p:nvPr/>
        </p:nvSpPr>
        <p:spPr>
          <a:xfrm>
            <a:off x="7379208" y="3621024"/>
            <a:ext cx="1600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B454"/>
                </a:solidFill>
              </a:rPr>
              <a:t>◐</a:t>
            </a:r>
            <a:endParaRPr lang="en-US" sz="1800" dirty="0"/>
          </a:p>
        </p:txBody>
      </p:sp>
      <p:sp>
        <p:nvSpPr>
          <p:cNvPr id="53" name="Shape 51"/>
          <p:cNvSpPr/>
          <p:nvPr/>
        </p:nvSpPr>
        <p:spPr>
          <a:xfrm>
            <a:off x="8979408" y="3511296"/>
            <a:ext cx="1600200" cy="512064"/>
          </a:xfrm>
          <a:prstGeom prst="rect">
            <a:avLst/>
          </a:prstGeom>
          <a:solidFill>
            <a:srgbClr val="0C1A2B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4" name="Text 52"/>
          <p:cNvSpPr/>
          <p:nvPr/>
        </p:nvSpPr>
        <p:spPr>
          <a:xfrm>
            <a:off x="8979408" y="3621024"/>
            <a:ext cx="1600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3CE49D"/>
                </a:solidFill>
              </a:rPr>
              <a:t>✓</a:t>
            </a:r>
            <a:endParaRPr lang="en-US" sz="1800" dirty="0"/>
          </a:p>
        </p:txBody>
      </p:sp>
      <p:sp>
        <p:nvSpPr>
          <p:cNvPr id="55" name="Shape 53"/>
          <p:cNvSpPr/>
          <p:nvPr/>
        </p:nvSpPr>
        <p:spPr>
          <a:xfrm>
            <a:off x="749808" y="4078224"/>
            <a:ext cx="2377440" cy="512064"/>
          </a:xfrm>
          <a:prstGeom prst="rect">
            <a:avLst/>
          </a:prstGeom>
          <a:solidFill>
            <a:srgbClr val="10233B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6" name="Text 54"/>
          <p:cNvSpPr/>
          <p:nvPr/>
        </p:nvSpPr>
        <p:spPr>
          <a:xfrm>
            <a:off x="822960" y="4224528"/>
            <a:ext cx="22311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80" b="1" dirty="0">
                <a:solidFill>
                  <a:srgbClr val="F6FAFF"/>
                </a:solidFill>
              </a:rPr>
              <a:t>SOAR / workflow automation</a:t>
            </a:r>
            <a:endParaRPr lang="en-US" sz="1180" dirty="0"/>
          </a:p>
        </p:txBody>
      </p:sp>
      <p:sp>
        <p:nvSpPr>
          <p:cNvPr id="57" name="Shape 55"/>
          <p:cNvSpPr/>
          <p:nvPr/>
        </p:nvSpPr>
        <p:spPr>
          <a:xfrm>
            <a:off x="3127248" y="4078224"/>
            <a:ext cx="1417320" cy="512064"/>
          </a:xfrm>
          <a:prstGeom prst="rect">
            <a:avLst/>
          </a:prstGeom>
          <a:solidFill>
            <a:srgbClr val="0E2236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8" name="Text 56"/>
          <p:cNvSpPr/>
          <p:nvPr/>
        </p:nvSpPr>
        <p:spPr>
          <a:xfrm>
            <a:off x="3127248" y="4187952"/>
            <a:ext cx="1417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3CE49D"/>
                </a:solidFill>
              </a:rPr>
              <a:t>✓</a:t>
            </a:r>
            <a:endParaRPr lang="en-US" sz="1800" dirty="0"/>
          </a:p>
        </p:txBody>
      </p:sp>
      <p:sp>
        <p:nvSpPr>
          <p:cNvPr id="59" name="Shape 57"/>
          <p:cNvSpPr/>
          <p:nvPr/>
        </p:nvSpPr>
        <p:spPr>
          <a:xfrm>
            <a:off x="4544568" y="4078224"/>
            <a:ext cx="1417320" cy="512064"/>
          </a:xfrm>
          <a:prstGeom prst="rect">
            <a:avLst/>
          </a:prstGeom>
          <a:solidFill>
            <a:srgbClr val="0E2236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0" name="Text 58"/>
          <p:cNvSpPr/>
          <p:nvPr/>
        </p:nvSpPr>
        <p:spPr>
          <a:xfrm>
            <a:off x="4544568" y="4187952"/>
            <a:ext cx="1417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6B6B"/>
                </a:solidFill>
              </a:rPr>
              <a:t>✕</a:t>
            </a:r>
            <a:endParaRPr lang="en-US" sz="1800" dirty="0"/>
          </a:p>
        </p:txBody>
      </p:sp>
      <p:sp>
        <p:nvSpPr>
          <p:cNvPr id="61" name="Shape 59"/>
          <p:cNvSpPr/>
          <p:nvPr/>
        </p:nvSpPr>
        <p:spPr>
          <a:xfrm>
            <a:off x="5961888" y="4078224"/>
            <a:ext cx="1417320" cy="512064"/>
          </a:xfrm>
          <a:prstGeom prst="rect">
            <a:avLst/>
          </a:prstGeom>
          <a:solidFill>
            <a:srgbClr val="0E2236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2" name="Text 60"/>
          <p:cNvSpPr/>
          <p:nvPr/>
        </p:nvSpPr>
        <p:spPr>
          <a:xfrm>
            <a:off x="5961888" y="4187952"/>
            <a:ext cx="1417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6B6B"/>
                </a:solidFill>
              </a:rPr>
              <a:t>✕</a:t>
            </a:r>
            <a:endParaRPr lang="en-US" sz="1800" dirty="0"/>
          </a:p>
        </p:txBody>
      </p:sp>
      <p:sp>
        <p:nvSpPr>
          <p:cNvPr id="63" name="Shape 61"/>
          <p:cNvSpPr/>
          <p:nvPr/>
        </p:nvSpPr>
        <p:spPr>
          <a:xfrm>
            <a:off x="7379208" y="4078224"/>
            <a:ext cx="1600200" cy="512064"/>
          </a:xfrm>
          <a:prstGeom prst="rect">
            <a:avLst/>
          </a:prstGeom>
          <a:solidFill>
            <a:srgbClr val="0E2236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4" name="Text 62"/>
          <p:cNvSpPr/>
          <p:nvPr/>
        </p:nvSpPr>
        <p:spPr>
          <a:xfrm>
            <a:off x="7379208" y="4187952"/>
            <a:ext cx="1600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B454"/>
                </a:solidFill>
              </a:rPr>
              <a:t>◐</a:t>
            </a:r>
            <a:endParaRPr lang="en-US" sz="1800" dirty="0"/>
          </a:p>
        </p:txBody>
      </p:sp>
      <p:sp>
        <p:nvSpPr>
          <p:cNvPr id="65" name="Shape 63"/>
          <p:cNvSpPr/>
          <p:nvPr/>
        </p:nvSpPr>
        <p:spPr>
          <a:xfrm>
            <a:off x="8979408" y="4078224"/>
            <a:ext cx="1600200" cy="512064"/>
          </a:xfrm>
          <a:prstGeom prst="rect">
            <a:avLst/>
          </a:prstGeom>
          <a:solidFill>
            <a:srgbClr val="0E2236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6" name="Text 64"/>
          <p:cNvSpPr/>
          <p:nvPr/>
        </p:nvSpPr>
        <p:spPr>
          <a:xfrm>
            <a:off x="8979408" y="4187952"/>
            <a:ext cx="1600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3CE49D"/>
                </a:solidFill>
              </a:rPr>
              <a:t>✓</a:t>
            </a:r>
            <a:endParaRPr lang="en-US" sz="1800" dirty="0"/>
          </a:p>
        </p:txBody>
      </p:sp>
      <p:sp>
        <p:nvSpPr>
          <p:cNvPr id="67" name="Shape 65"/>
          <p:cNvSpPr/>
          <p:nvPr/>
        </p:nvSpPr>
        <p:spPr>
          <a:xfrm>
            <a:off x="749808" y="4645152"/>
            <a:ext cx="2377440" cy="512064"/>
          </a:xfrm>
          <a:prstGeom prst="rect">
            <a:avLst/>
          </a:prstGeom>
          <a:solidFill>
            <a:srgbClr val="0F2034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8" name="Text 66"/>
          <p:cNvSpPr/>
          <p:nvPr/>
        </p:nvSpPr>
        <p:spPr>
          <a:xfrm>
            <a:off x="822960" y="4791456"/>
            <a:ext cx="22311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80" b="1" dirty="0">
                <a:solidFill>
                  <a:srgbClr val="F6FAFF"/>
                </a:solidFill>
              </a:rPr>
              <a:t>SMB-friendly cost profile</a:t>
            </a:r>
            <a:endParaRPr lang="en-US" sz="1180" dirty="0"/>
          </a:p>
        </p:txBody>
      </p:sp>
      <p:sp>
        <p:nvSpPr>
          <p:cNvPr id="69" name="Shape 67"/>
          <p:cNvSpPr/>
          <p:nvPr/>
        </p:nvSpPr>
        <p:spPr>
          <a:xfrm>
            <a:off x="3127248" y="4645152"/>
            <a:ext cx="1417320" cy="512064"/>
          </a:xfrm>
          <a:prstGeom prst="rect">
            <a:avLst/>
          </a:prstGeom>
          <a:solidFill>
            <a:srgbClr val="0C1A2B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0" name="Text 68"/>
          <p:cNvSpPr/>
          <p:nvPr/>
        </p:nvSpPr>
        <p:spPr>
          <a:xfrm>
            <a:off x="3127248" y="4754880"/>
            <a:ext cx="1417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6B6B"/>
                </a:solidFill>
              </a:rPr>
              <a:t>✕</a:t>
            </a:r>
            <a:endParaRPr lang="en-US" sz="1800" dirty="0"/>
          </a:p>
        </p:txBody>
      </p:sp>
      <p:sp>
        <p:nvSpPr>
          <p:cNvPr id="71" name="Shape 69"/>
          <p:cNvSpPr/>
          <p:nvPr/>
        </p:nvSpPr>
        <p:spPr>
          <a:xfrm>
            <a:off x="4544568" y="4645152"/>
            <a:ext cx="1417320" cy="512064"/>
          </a:xfrm>
          <a:prstGeom prst="rect">
            <a:avLst/>
          </a:prstGeom>
          <a:solidFill>
            <a:srgbClr val="0C1A2B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2" name="Text 70"/>
          <p:cNvSpPr/>
          <p:nvPr/>
        </p:nvSpPr>
        <p:spPr>
          <a:xfrm>
            <a:off x="4544568" y="4754880"/>
            <a:ext cx="1417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3CE49D"/>
                </a:solidFill>
              </a:rPr>
              <a:t>✓</a:t>
            </a:r>
            <a:endParaRPr lang="en-US" sz="1800" dirty="0"/>
          </a:p>
        </p:txBody>
      </p:sp>
      <p:sp>
        <p:nvSpPr>
          <p:cNvPr id="73" name="Shape 71"/>
          <p:cNvSpPr/>
          <p:nvPr/>
        </p:nvSpPr>
        <p:spPr>
          <a:xfrm>
            <a:off x="5961888" y="4645152"/>
            <a:ext cx="1417320" cy="512064"/>
          </a:xfrm>
          <a:prstGeom prst="rect">
            <a:avLst/>
          </a:prstGeom>
          <a:solidFill>
            <a:srgbClr val="0C1A2B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4" name="Text 72"/>
          <p:cNvSpPr/>
          <p:nvPr/>
        </p:nvSpPr>
        <p:spPr>
          <a:xfrm>
            <a:off x="5961888" y="4754880"/>
            <a:ext cx="1417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B454"/>
                </a:solidFill>
              </a:rPr>
              <a:t>◐</a:t>
            </a:r>
            <a:endParaRPr lang="en-US" sz="1800" dirty="0"/>
          </a:p>
        </p:txBody>
      </p:sp>
      <p:sp>
        <p:nvSpPr>
          <p:cNvPr id="75" name="Shape 73"/>
          <p:cNvSpPr/>
          <p:nvPr/>
        </p:nvSpPr>
        <p:spPr>
          <a:xfrm>
            <a:off x="7379208" y="4645152"/>
            <a:ext cx="1600200" cy="512064"/>
          </a:xfrm>
          <a:prstGeom prst="rect">
            <a:avLst/>
          </a:prstGeom>
          <a:solidFill>
            <a:srgbClr val="0C1A2B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6" name="Text 74"/>
          <p:cNvSpPr/>
          <p:nvPr/>
        </p:nvSpPr>
        <p:spPr>
          <a:xfrm>
            <a:off x="7379208" y="4754880"/>
            <a:ext cx="1600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B454"/>
                </a:solidFill>
              </a:rPr>
              <a:t>◐</a:t>
            </a:r>
            <a:endParaRPr lang="en-US" sz="1800" dirty="0"/>
          </a:p>
        </p:txBody>
      </p:sp>
      <p:sp>
        <p:nvSpPr>
          <p:cNvPr id="77" name="Shape 75"/>
          <p:cNvSpPr/>
          <p:nvPr/>
        </p:nvSpPr>
        <p:spPr>
          <a:xfrm>
            <a:off x="8979408" y="4645152"/>
            <a:ext cx="1600200" cy="512064"/>
          </a:xfrm>
          <a:prstGeom prst="rect">
            <a:avLst/>
          </a:prstGeom>
          <a:solidFill>
            <a:srgbClr val="0C1A2B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8" name="Text 76"/>
          <p:cNvSpPr/>
          <p:nvPr/>
        </p:nvSpPr>
        <p:spPr>
          <a:xfrm>
            <a:off x="8979408" y="4754880"/>
            <a:ext cx="1600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3CE49D"/>
                </a:solidFill>
              </a:rPr>
              <a:t>✓</a:t>
            </a:r>
            <a:endParaRPr lang="en-US" sz="1800" dirty="0"/>
          </a:p>
        </p:txBody>
      </p:sp>
      <p:sp>
        <p:nvSpPr>
          <p:cNvPr id="79" name="Shape 77"/>
          <p:cNvSpPr/>
          <p:nvPr/>
        </p:nvSpPr>
        <p:spPr>
          <a:xfrm>
            <a:off x="749808" y="5212080"/>
            <a:ext cx="2377440" cy="512064"/>
          </a:xfrm>
          <a:prstGeom prst="rect">
            <a:avLst/>
          </a:prstGeom>
          <a:solidFill>
            <a:srgbClr val="10233B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0" name="Text 78"/>
          <p:cNvSpPr/>
          <p:nvPr/>
        </p:nvSpPr>
        <p:spPr>
          <a:xfrm>
            <a:off x="822960" y="5358384"/>
            <a:ext cx="22311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80" b="1" dirty="0">
                <a:solidFill>
                  <a:srgbClr val="F6FAFF"/>
                </a:solidFill>
              </a:rPr>
              <a:t>Closed-loop remediation</a:t>
            </a:r>
            <a:endParaRPr lang="en-US" sz="1180" dirty="0"/>
          </a:p>
        </p:txBody>
      </p:sp>
      <p:sp>
        <p:nvSpPr>
          <p:cNvPr id="81" name="Shape 79"/>
          <p:cNvSpPr/>
          <p:nvPr/>
        </p:nvSpPr>
        <p:spPr>
          <a:xfrm>
            <a:off x="3127248" y="5212080"/>
            <a:ext cx="1417320" cy="512064"/>
          </a:xfrm>
          <a:prstGeom prst="rect">
            <a:avLst/>
          </a:prstGeom>
          <a:solidFill>
            <a:srgbClr val="0E2236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2" name="Text 80"/>
          <p:cNvSpPr/>
          <p:nvPr/>
        </p:nvSpPr>
        <p:spPr>
          <a:xfrm>
            <a:off x="3127248" y="5321808"/>
            <a:ext cx="1417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B454"/>
                </a:solidFill>
              </a:rPr>
              <a:t>◐</a:t>
            </a:r>
            <a:endParaRPr lang="en-US" sz="1800" dirty="0"/>
          </a:p>
        </p:txBody>
      </p:sp>
      <p:sp>
        <p:nvSpPr>
          <p:cNvPr id="83" name="Shape 81"/>
          <p:cNvSpPr/>
          <p:nvPr/>
        </p:nvSpPr>
        <p:spPr>
          <a:xfrm>
            <a:off x="4544568" y="5212080"/>
            <a:ext cx="1417320" cy="512064"/>
          </a:xfrm>
          <a:prstGeom prst="rect">
            <a:avLst/>
          </a:prstGeom>
          <a:solidFill>
            <a:srgbClr val="0E2236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4" name="Text 82"/>
          <p:cNvSpPr/>
          <p:nvPr/>
        </p:nvSpPr>
        <p:spPr>
          <a:xfrm>
            <a:off x="4544568" y="5321808"/>
            <a:ext cx="1417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6B6B"/>
                </a:solidFill>
              </a:rPr>
              <a:t>✕</a:t>
            </a:r>
            <a:endParaRPr lang="en-US" sz="1800" dirty="0"/>
          </a:p>
        </p:txBody>
      </p:sp>
      <p:sp>
        <p:nvSpPr>
          <p:cNvPr id="85" name="Shape 83"/>
          <p:cNvSpPr/>
          <p:nvPr/>
        </p:nvSpPr>
        <p:spPr>
          <a:xfrm>
            <a:off x="5961888" y="5212080"/>
            <a:ext cx="1417320" cy="512064"/>
          </a:xfrm>
          <a:prstGeom prst="rect">
            <a:avLst/>
          </a:prstGeom>
          <a:solidFill>
            <a:srgbClr val="0E2236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6" name="Text 84"/>
          <p:cNvSpPr/>
          <p:nvPr/>
        </p:nvSpPr>
        <p:spPr>
          <a:xfrm>
            <a:off x="5961888" y="5321808"/>
            <a:ext cx="1417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6B6B"/>
                </a:solidFill>
              </a:rPr>
              <a:t>✕</a:t>
            </a:r>
            <a:endParaRPr lang="en-US" sz="1800" dirty="0"/>
          </a:p>
        </p:txBody>
      </p:sp>
      <p:sp>
        <p:nvSpPr>
          <p:cNvPr id="87" name="Shape 85"/>
          <p:cNvSpPr/>
          <p:nvPr/>
        </p:nvSpPr>
        <p:spPr>
          <a:xfrm>
            <a:off x="7379208" y="5212080"/>
            <a:ext cx="1600200" cy="512064"/>
          </a:xfrm>
          <a:prstGeom prst="rect">
            <a:avLst/>
          </a:prstGeom>
          <a:solidFill>
            <a:srgbClr val="0E2236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8" name="Text 86"/>
          <p:cNvSpPr/>
          <p:nvPr/>
        </p:nvSpPr>
        <p:spPr>
          <a:xfrm>
            <a:off x="7379208" y="5321808"/>
            <a:ext cx="1600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B454"/>
                </a:solidFill>
              </a:rPr>
              <a:t>◐</a:t>
            </a:r>
            <a:endParaRPr lang="en-US" sz="1800" dirty="0"/>
          </a:p>
        </p:txBody>
      </p:sp>
      <p:sp>
        <p:nvSpPr>
          <p:cNvPr id="89" name="Shape 87"/>
          <p:cNvSpPr/>
          <p:nvPr/>
        </p:nvSpPr>
        <p:spPr>
          <a:xfrm>
            <a:off x="8979408" y="5212080"/>
            <a:ext cx="1600200" cy="512064"/>
          </a:xfrm>
          <a:prstGeom prst="rect">
            <a:avLst/>
          </a:prstGeom>
          <a:solidFill>
            <a:srgbClr val="0E2236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0" name="Text 88"/>
          <p:cNvSpPr/>
          <p:nvPr/>
        </p:nvSpPr>
        <p:spPr>
          <a:xfrm>
            <a:off x="8979408" y="5321808"/>
            <a:ext cx="1600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3CE49D"/>
                </a:solidFill>
              </a:rPr>
              <a:t>✓</a:t>
            </a:r>
            <a:endParaRPr lang="en-US" sz="1800" dirty="0"/>
          </a:p>
        </p:txBody>
      </p:sp>
      <p:sp>
        <p:nvSpPr>
          <p:cNvPr id="91" name="Shape 89"/>
          <p:cNvSpPr/>
          <p:nvPr/>
        </p:nvSpPr>
        <p:spPr>
          <a:xfrm>
            <a:off x="868680" y="5806440"/>
            <a:ext cx="10424160" cy="438912"/>
          </a:xfrm>
          <a:prstGeom prst="roundRect">
            <a:avLst>
              <a:gd name="adj" fmla="val 12500"/>
            </a:avLst>
          </a:prstGeom>
          <a:solidFill>
            <a:srgbClr val="132D49"/>
          </a:solidFill>
          <a:ln w="12700">
            <a:solidFill>
              <a:srgbClr val="1E436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2" name="Text 90"/>
          <p:cNvSpPr/>
          <p:nvPr/>
        </p:nvSpPr>
        <p:spPr>
          <a:xfrm>
            <a:off x="1051560" y="5943600"/>
            <a:ext cx="100584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6FAFF"/>
                </a:solidFill>
              </a:rPr>
              <a:t>Нашата позиция: по-практично от скенер, по-достъпно от SOC, по-непрекъснато от проектен pentest.</a:t>
            </a:r>
            <a:endParaRPr lang="en-US" sz="1350" dirty="0"/>
          </a:p>
        </p:txBody>
      </p:sp>
      <p:sp>
        <p:nvSpPr>
          <p:cNvPr id="93" name="Text 91"/>
          <p:cNvSpPr/>
          <p:nvPr/>
        </p:nvSpPr>
        <p:spPr>
          <a:xfrm>
            <a:off x="612648" y="6510528"/>
            <a:ext cx="594360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E95AF"/>
                </a:solidFill>
              </a:rPr>
              <a:t>Threat Lens | threatxlens.com</a:t>
            </a:r>
            <a:endParaRPr lang="en-US" sz="850" dirty="0"/>
          </a:p>
        </p:txBody>
      </p:sp>
      <p:sp>
        <p:nvSpPr>
          <p:cNvPr id="94" name="Text 92"/>
          <p:cNvSpPr/>
          <p:nvPr/>
        </p:nvSpPr>
        <p:spPr>
          <a:xfrm>
            <a:off x="9235440" y="6510528"/>
            <a:ext cx="237744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7E95AF"/>
                </a:solidFill>
              </a:rPr>
              <a:t>Best Student Startup 2026</a:t>
            </a:r>
            <a:endParaRPr lang="en-US" sz="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8591</TotalTime>
  <Words>2120</Words>
  <Application>Microsoft Macintosh PowerPoint</Application>
  <PresentationFormat>Widescreen</PresentationFormat>
  <Paragraphs>189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Threat Lens - Best Student Startup 2026</dc:title>
  <dc:subject>Threat Lens pitch deck</dc:subject>
  <dc:creator>OpenAI</dc:creator>
  <cp:lastModifiedBy>Сали Сюлейманов Салиев</cp:lastModifiedBy>
  <cp:revision>7</cp:revision>
  <dcterms:created xsi:type="dcterms:W3CDTF">2026-04-01T11:21:17Z</dcterms:created>
  <dcterms:modified xsi:type="dcterms:W3CDTF">2026-04-07T11:51:35Z</dcterms:modified>
</cp:coreProperties>
</file>