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5" d="100"/>
          <a:sy n="135" d="100"/>
        </p:scale>
        <p:origin x="92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 (€)</c:v>
                </c:pt>
              </c:strCache>
            </c:strRef>
          </c:tx>
          <c:spPr>
            <a:solidFill>
              <a:srgbClr val="0D1B2A"/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D1B2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95BD-4381-B17C-49E163DE1603}"/>
              </c:ext>
            </c:extLst>
          </c:dPt>
          <c:dPt>
            <c:idx val="1"/>
            <c:invertIfNegative val="0"/>
            <c:bubble3D val="0"/>
            <c:spPr>
              <a:solidFill>
                <a:srgbClr val="243B5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95BD-4381-B17C-49E163DE1603}"/>
              </c:ext>
            </c:extLst>
          </c:dPt>
          <c:dPt>
            <c:idx val="2"/>
            <c:invertIfNegative val="0"/>
            <c:bubble3D val="0"/>
            <c:spPr>
              <a:solidFill>
                <a:srgbClr val="E8A83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95BD-4381-B17C-49E163DE160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24,000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5BD-4381-B17C-49E163DE1603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24000</c:v>
                </c:pt>
                <c:pt idx="1">
                  <c:v>60000</c:v>
                </c:pt>
                <c:pt idx="2">
                  <c:v>180000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5BD-4381-B17C-49E163DE160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A5A6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A5A6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387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id="{960B5DAD-6F39-EE30-41F8-81D78AA8453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4927600"/>
            <a:ext cx="74136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 Internal Use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7315200" y="914400"/>
            <a:ext cx="118872" cy="118872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7863840" y="640080"/>
            <a:ext cx="118872" cy="118872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8321040" y="1005840"/>
            <a:ext cx="118872" cy="118872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7589520" y="1463040"/>
            <a:ext cx="118872" cy="118872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8138160" y="1508760"/>
            <a:ext cx="118872" cy="118872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8503920" y="731520"/>
            <a:ext cx="118872" cy="118872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7132320" y="1371600"/>
            <a:ext cx="118872" cy="118872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8229600" y="1188720"/>
            <a:ext cx="118872" cy="118872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Shape 10"/>
          <p:cNvSpPr/>
          <p:nvPr/>
        </p:nvSpPr>
        <p:spPr>
          <a:xfrm>
            <a:off x="7772400" y="1143000"/>
            <a:ext cx="118872" cy="118872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Shape 11"/>
          <p:cNvSpPr/>
          <p:nvPr/>
        </p:nvSpPr>
        <p:spPr>
          <a:xfrm>
            <a:off x="502920" y="1188720"/>
            <a:ext cx="1097280" cy="109728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371600"/>
            <a:ext cx="731520" cy="731520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1783080" y="118872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GrantScout</a:t>
            </a:r>
            <a:endParaRPr lang="en-US" sz="5400" dirty="0"/>
          </a:p>
        </p:txBody>
      </p:sp>
      <p:sp>
        <p:nvSpPr>
          <p:cNvPr id="16" name="Text 13"/>
          <p:cNvSpPr/>
          <p:nvPr/>
        </p:nvSpPr>
        <p:spPr>
          <a:xfrm>
            <a:off x="1783080" y="2029968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5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Grant Discovery &amp; Pipeline Management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1783080" y="2432304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European NGOs, Startups &amp; Research Institutions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1783080" y="2999232"/>
            <a:ext cx="2743200" cy="402336"/>
          </a:xfrm>
          <a:prstGeom prst="rect">
            <a:avLst/>
          </a:prstGeom>
          <a:solidFill>
            <a:srgbClr val="0A2A0A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6"/>
          <p:cNvSpPr/>
          <p:nvPr/>
        </p:nvSpPr>
        <p:spPr>
          <a:xfrm>
            <a:off x="1783080" y="2999232"/>
            <a:ext cx="2743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"Never miss a grant again."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E45"/>
          </a:solidFill>
          <a:ln w="12700">
            <a:solidFill>
              <a:srgbClr val="1A2E4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Team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solo founder - seeking a domain co-founder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1371600" y="1005840"/>
            <a:ext cx="6400800" cy="294436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1737360" y="1234440"/>
            <a:ext cx="1371600" cy="1371600"/>
          </a:xfrm>
          <a:prstGeom prst="ellipse">
            <a:avLst/>
          </a:prstGeom>
          <a:solidFill>
            <a:srgbClr val="0D1B2A"/>
          </a:solidFill>
          <a:ln w="254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1737360" y="123444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DD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3337560" y="1234440"/>
            <a:ext cx="4206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Founder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337560" y="1572768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Founder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337560" y="1920240"/>
            <a:ext cx="42062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entire full-stack product solo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Production-ready MVP deployed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371600" y="4133088"/>
            <a:ext cx="6400800" cy="731520"/>
          </a:xfrm>
          <a:prstGeom prst="rect">
            <a:avLst/>
          </a:prstGeom>
          <a:solidFill>
            <a:srgbClr val="0D1B2A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1536192" y="4133088"/>
            <a:ext cx="607161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Looking for: </a:t>
            </a:r>
            <a:r>
              <a:rPr lang="en-US" sz="11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or early team member with NGO / grant-writing expertise, and advisors with EU funding sector experience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7498080" y="548640"/>
            <a:ext cx="128016" cy="128016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7955280" y="365760"/>
            <a:ext cx="128016" cy="128016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8321040" y="685800"/>
            <a:ext cx="128016" cy="128016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7680960" y="1005840"/>
            <a:ext cx="128016" cy="128016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8229600" y="1097280"/>
            <a:ext cx="128016" cy="128016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8595360" y="502920"/>
            <a:ext cx="128016" cy="128016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7223760" y="868680"/>
            <a:ext cx="128016" cy="128016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7863840" y="777240"/>
            <a:ext cx="128016" cy="128016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Shape 10"/>
          <p:cNvSpPr/>
          <p:nvPr/>
        </p:nvSpPr>
        <p:spPr>
          <a:xfrm>
            <a:off x="8412480" y="868680"/>
            <a:ext cx="128016" cy="128016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457200" y="50292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Us in Fixing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457200" y="1024128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European Grant Access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457200" y="1691640"/>
            <a:ext cx="7772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Billions in European funding go unclaimed each year - not from lack of need, but lack of access.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GrantScout makes grant discovery as easy as checking your email.</a:t>
            </a:r>
            <a:endParaRPr lang="en-US" sz="1250" dirty="0"/>
          </a:p>
        </p:txBody>
      </p:sp>
      <p:sp>
        <p:nvSpPr>
          <p:cNvPr id="20" name="Shape 17"/>
          <p:cNvSpPr/>
          <p:nvPr/>
        </p:nvSpPr>
        <p:spPr>
          <a:xfrm>
            <a:off x="1591056" y="2571750"/>
            <a:ext cx="2542032" cy="1572768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5648" y="2699766"/>
            <a:ext cx="384048" cy="384048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2212848" y="2699766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Mentorship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1755648" y="3156966"/>
            <a:ext cx="2231136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funding &amp;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nonprofit sector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advisors &amp; network</a:t>
            </a:r>
            <a:endParaRPr lang="en-US" sz="1050" dirty="0"/>
          </a:p>
        </p:txBody>
      </p:sp>
      <p:sp>
        <p:nvSpPr>
          <p:cNvPr id="24" name="Shape 20"/>
          <p:cNvSpPr/>
          <p:nvPr/>
        </p:nvSpPr>
        <p:spPr>
          <a:xfrm>
            <a:off x="5084064" y="2569464"/>
            <a:ext cx="2542032" cy="1572768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8656" y="2697480"/>
            <a:ext cx="384048" cy="384048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5705856" y="269748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Introductions</a:t>
            </a:r>
            <a:endParaRPr lang="en-US" sz="1300" dirty="0"/>
          </a:p>
        </p:txBody>
      </p:sp>
      <p:sp>
        <p:nvSpPr>
          <p:cNvPr id="27" name="Text 22"/>
          <p:cNvSpPr/>
          <p:nvPr/>
        </p:nvSpPr>
        <p:spPr>
          <a:xfrm>
            <a:off x="5248656" y="3154680"/>
            <a:ext cx="2231136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us with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NGOs ready for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testing</a:t>
            </a:r>
            <a:endParaRPr lang="en-US" sz="1050" dirty="0"/>
          </a:p>
        </p:txBody>
      </p:sp>
      <p:sp>
        <p:nvSpPr>
          <p:cNvPr id="28" name="Shape 23"/>
          <p:cNvSpPr/>
          <p:nvPr/>
        </p:nvSpPr>
        <p:spPr>
          <a:xfrm>
            <a:off x="457200" y="4334256"/>
            <a:ext cx="8339328" cy="56692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9" name="Text 24"/>
          <p:cNvSpPr/>
          <p:nvPr/>
        </p:nvSpPr>
        <p:spPr>
          <a:xfrm>
            <a:off x="457200" y="4334256"/>
            <a:ext cx="83393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Vision: The default grant intelligence platform for European civil society &amp; the innovation ecosystem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 grants in Europe is a full-time job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47472" y="1051560"/>
            <a:ext cx="2606040" cy="1627632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347472" y="1051560"/>
            <a:ext cx="64008" cy="162763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261872"/>
            <a:ext cx="402336" cy="40233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60704" y="1170432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20-40%</a:t>
            </a:r>
            <a:endParaRPr lang="en-US" sz="2600" dirty="0"/>
          </a:p>
        </p:txBody>
      </p:sp>
      <p:sp>
        <p:nvSpPr>
          <p:cNvPr id="9" name="Text 6"/>
          <p:cNvSpPr/>
          <p:nvPr/>
        </p:nvSpPr>
        <p:spPr>
          <a:xfrm>
            <a:off x="1060704" y="1682496"/>
            <a:ext cx="181051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grant manager time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spent on research alone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3200400" y="1051560"/>
            <a:ext cx="2606040" cy="1627632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Shape 8"/>
          <p:cNvSpPr/>
          <p:nvPr/>
        </p:nvSpPr>
        <p:spPr>
          <a:xfrm>
            <a:off x="3200400" y="1051560"/>
            <a:ext cx="64008" cy="162763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56" y="1261872"/>
            <a:ext cx="402336" cy="40233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913632" y="1170432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2M+</a:t>
            </a:r>
            <a:endParaRPr lang="en-US" sz="2600" dirty="0"/>
          </a:p>
        </p:txBody>
      </p:sp>
      <p:sp>
        <p:nvSpPr>
          <p:cNvPr id="14" name="Text 10"/>
          <p:cNvSpPr/>
          <p:nvPr/>
        </p:nvSpPr>
        <p:spPr>
          <a:xfrm>
            <a:off x="3913632" y="1682496"/>
            <a:ext cx="181051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European NGOs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competing for funding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6053328" y="1051560"/>
            <a:ext cx="2606040" cy="1627632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" name="Shape 12"/>
          <p:cNvSpPr/>
          <p:nvPr/>
        </p:nvSpPr>
        <p:spPr>
          <a:xfrm>
            <a:off x="6053328" y="1051560"/>
            <a:ext cx="64008" cy="162763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784" y="1261872"/>
            <a:ext cx="402336" cy="402336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766560" y="1170432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€392B</a:t>
            </a:r>
            <a:endParaRPr lang="en-US" sz="2600" dirty="0"/>
          </a:p>
        </p:txBody>
      </p:sp>
      <p:sp>
        <p:nvSpPr>
          <p:cNvPr id="19" name="Text 14"/>
          <p:cNvSpPr/>
          <p:nvPr/>
        </p:nvSpPr>
        <p:spPr>
          <a:xfrm>
            <a:off x="6766560" y="1682496"/>
            <a:ext cx="181051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Cohesion Funds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(2021-2027 cycle)</a:t>
            </a:r>
            <a:endParaRPr lang="en-US" sz="1000" dirty="0"/>
          </a:p>
        </p:txBody>
      </p:sp>
      <p:sp>
        <p:nvSpPr>
          <p:cNvPr id="20" name="Shape 15"/>
          <p:cNvSpPr/>
          <p:nvPr/>
        </p:nvSpPr>
        <p:spPr>
          <a:xfrm>
            <a:off x="347472" y="2852928"/>
            <a:ext cx="8449056" cy="2057400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1" name="Text 16"/>
          <p:cNvSpPr/>
          <p:nvPr/>
        </p:nvSpPr>
        <p:spPr>
          <a:xfrm>
            <a:off x="594360" y="2962656"/>
            <a:ext cx="7955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pain points: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594360" y="3291840"/>
            <a:ext cx="795528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Grants scattered across EU portals, national funds, foundations, UN - no single source of truth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Organizations waste hours researching grants they don't even qualify for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Missed deadlines from fragmented information and no deadline tracking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structured pipeline to manage active applications - spreadsheets break down quickly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 err="1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GrantScout</a:t>
            </a:r>
            <a:r>
              <a:rPr lang="en-US" sz="12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your AI-powered grant team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47472" y="1005840"/>
            <a:ext cx="2606040" cy="1828800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64" y="1207008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69264" y="120700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Auto-Discovery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12064" y="1664208"/>
            <a:ext cx="230428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Pulls from EU institutions, European foundations, national funds, UN agencies &amp; US international funders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3200400" y="1005840"/>
            <a:ext cx="2606040" cy="1828800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4992" y="1207008"/>
            <a:ext cx="384048" cy="38404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822192" y="120700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Fit Scoring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3364992" y="1664208"/>
            <a:ext cx="230428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Scores each grant vs. your profile: mission, geography, budget, deadline - and explains why it matches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6053328" y="1005840"/>
            <a:ext cx="2606040" cy="1828800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920" y="1207008"/>
            <a:ext cx="384048" cy="38404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675120" y="120700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5 Deep Matches</a:t>
            </a:r>
            <a:endParaRPr lang="en-US" sz="1200" dirty="0"/>
          </a:p>
        </p:txBody>
      </p:sp>
      <p:sp>
        <p:nvSpPr>
          <p:cNvPr id="16" name="Text 11"/>
          <p:cNvSpPr/>
          <p:nvPr/>
        </p:nvSpPr>
        <p:spPr>
          <a:xfrm>
            <a:off x="6217920" y="1664208"/>
            <a:ext cx="230428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the 5 best opportunities, each with a full eligibility analysis - no firehose of irrelevant results</a:t>
            </a:r>
            <a:endParaRPr lang="en-US" sz="1050" dirty="0"/>
          </a:p>
        </p:txBody>
      </p:sp>
      <p:sp>
        <p:nvSpPr>
          <p:cNvPr id="17" name="Shape 12"/>
          <p:cNvSpPr/>
          <p:nvPr/>
        </p:nvSpPr>
        <p:spPr>
          <a:xfrm>
            <a:off x="347472" y="2999232"/>
            <a:ext cx="2606040" cy="1828800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064" y="3200400"/>
            <a:ext cx="384048" cy="38404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969264" y="32004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Kanban Pipeline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512064" y="3657600"/>
            <a:ext cx="230428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Discovered → Evaluating → Applying → Submitted → Won/Lost with deadline countdowns</a:t>
            </a:r>
            <a:endParaRPr lang="en-US" sz="1050" dirty="0"/>
          </a:p>
        </p:txBody>
      </p:sp>
      <p:sp>
        <p:nvSpPr>
          <p:cNvPr id="21" name="Shape 15"/>
          <p:cNvSpPr/>
          <p:nvPr/>
        </p:nvSpPr>
        <p:spPr>
          <a:xfrm>
            <a:off x="3200400" y="2999232"/>
            <a:ext cx="2606040" cy="1828800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4992" y="3200400"/>
            <a:ext cx="384048" cy="38404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3822192" y="32004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Digest Email</a:t>
            </a:r>
            <a:endParaRPr lang="en-US" sz="1200" dirty="0"/>
          </a:p>
        </p:txBody>
      </p:sp>
      <p:sp>
        <p:nvSpPr>
          <p:cNvPr id="24" name="Text 17"/>
          <p:cNvSpPr/>
          <p:nvPr/>
        </p:nvSpPr>
        <p:spPr>
          <a:xfrm>
            <a:off x="3364992" y="3657600"/>
            <a:ext cx="230428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weekly email with fresh opportunities - passive scanning, no manual searching needed</a:t>
            </a:r>
            <a:endParaRPr lang="en-US" sz="1050" dirty="0"/>
          </a:p>
        </p:txBody>
      </p:sp>
      <p:sp>
        <p:nvSpPr>
          <p:cNvPr id="25" name="Shape 18"/>
          <p:cNvSpPr/>
          <p:nvPr/>
        </p:nvSpPr>
        <p:spPr>
          <a:xfrm>
            <a:off x="6053328" y="2999232"/>
            <a:ext cx="2606040" cy="1828800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920" y="3200400"/>
            <a:ext cx="384048" cy="384048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6675120" y="32004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EU-First Focus</a:t>
            </a:r>
            <a:endParaRPr lang="en-US" sz="1200" dirty="0"/>
          </a:p>
        </p:txBody>
      </p:sp>
      <p:sp>
        <p:nvSpPr>
          <p:cNvPr id="28" name="Text 20"/>
          <p:cNvSpPr/>
          <p:nvPr/>
        </p:nvSpPr>
        <p:spPr>
          <a:xfrm>
            <a:off x="6217920" y="3657600"/>
            <a:ext cx="230428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European organizations from day one - not a US tool retrofitted for Europe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Four-step automated pipeline — from profile to pipeline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47472" y="1005840"/>
            <a:ext cx="1920240" cy="321868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1033272" y="1115568"/>
            <a:ext cx="548640" cy="548640"/>
          </a:xfrm>
          <a:prstGeom prst="ellipse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1033272" y="11155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704" y="1847088"/>
            <a:ext cx="493776" cy="49377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84632" y="2468880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 Profile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84632" y="2907792"/>
            <a:ext cx="16459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your mission, sector, geography, grant size &amp; timeline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286000" y="2615184"/>
            <a:ext cx="164592" cy="0"/>
          </a:xfrm>
          <a:prstGeom prst="line">
            <a:avLst/>
          </a:prstGeom>
          <a:noFill/>
          <a:ln w="254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Shape 9"/>
          <p:cNvSpPr/>
          <p:nvPr/>
        </p:nvSpPr>
        <p:spPr>
          <a:xfrm>
            <a:off x="2478024" y="1005840"/>
            <a:ext cx="1920240" cy="321868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Shape 10"/>
          <p:cNvSpPr/>
          <p:nvPr/>
        </p:nvSpPr>
        <p:spPr>
          <a:xfrm>
            <a:off x="3163824" y="1115568"/>
            <a:ext cx="548640" cy="548640"/>
          </a:xfrm>
          <a:prstGeom prst="ellipse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1"/>
          <p:cNvSpPr/>
          <p:nvPr/>
        </p:nvSpPr>
        <p:spPr>
          <a:xfrm>
            <a:off x="3163824" y="11155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1256" y="1847088"/>
            <a:ext cx="493776" cy="493776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615184" y="2468880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Radar Runs Daily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2615184" y="2907792"/>
            <a:ext cx="16459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 search, deduplicate, pre-filter &amp; score hundreds of sources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4416552" y="2615184"/>
            <a:ext cx="164592" cy="0"/>
          </a:xfrm>
          <a:prstGeom prst="line">
            <a:avLst/>
          </a:prstGeom>
          <a:noFill/>
          <a:ln w="254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Shape 15"/>
          <p:cNvSpPr/>
          <p:nvPr/>
        </p:nvSpPr>
        <p:spPr>
          <a:xfrm>
            <a:off x="4608576" y="1005840"/>
            <a:ext cx="1920240" cy="321868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0" name="Shape 16"/>
          <p:cNvSpPr/>
          <p:nvPr/>
        </p:nvSpPr>
        <p:spPr>
          <a:xfrm>
            <a:off x="5294376" y="1115568"/>
            <a:ext cx="548640" cy="548640"/>
          </a:xfrm>
          <a:prstGeom prst="ellipse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7"/>
          <p:cNvSpPr/>
          <p:nvPr/>
        </p:nvSpPr>
        <p:spPr>
          <a:xfrm>
            <a:off x="5294376" y="11155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3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1808" y="1847088"/>
            <a:ext cx="493776" cy="493776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4745736" y="2468880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Matches Delivered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4745736" y="2907792"/>
            <a:ext cx="16459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high-fit grants with AI-written eligibility reasoning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6547104" y="2615184"/>
            <a:ext cx="164592" cy="0"/>
          </a:xfrm>
          <a:prstGeom prst="line">
            <a:avLst/>
          </a:prstGeom>
          <a:noFill/>
          <a:ln w="254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Shape 21"/>
          <p:cNvSpPr/>
          <p:nvPr/>
        </p:nvSpPr>
        <p:spPr>
          <a:xfrm>
            <a:off x="6739128" y="1005840"/>
            <a:ext cx="1920240" cy="3218688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7" name="Shape 22"/>
          <p:cNvSpPr/>
          <p:nvPr/>
        </p:nvSpPr>
        <p:spPr>
          <a:xfrm>
            <a:off x="7424928" y="1115568"/>
            <a:ext cx="548640" cy="548640"/>
          </a:xfrm>
          <a:prstGeom prst="ellipse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8" name="Text 23"/>
          <p:cNvSpPr/>
          <p:nvPr/>
        </p:nvSpPr>
        <p:spPr>
          <a:xfrm>
            <a:off x="7424928" y="11155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2360" y="1847088"/>
            <a:ext cx="493776" cy="493776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6876288" y="2468880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&amp; Win</a:t>
            </a:r>
            <a:endParaRPr lang="en-US" sz="1200" dirty="0"/>
          </a:p>
        </p:txBody>
      </p:sp>
      <p:sp>
        <p:nvSpPr>
          <p:cNvPr id="31" name="Text 25"/>
          <p:cNvSpPr/>
          <p:nvPr/>
        </p:nvSpPr>
        <p:spPr>
          <a:xfrm>
            <a:off x="6876288" y="2907792"/>
            <a:ext cx="16459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to Kanban pipeline, manage status &amp; deadline alerts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Large, underserved, and growing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7772400" cy="877824"/>
          </a:xfrm>
          <a:prstGeom prst="rect">
            <a:avLst/>
          </a:prstGeom>
          <a:solidFill>
            <a:srgbClr val="0D1B2A"/>
          </a:solidFill>
          <a:ln w="1905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603504" y="1051560"/>
            <a:ext cx="64008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325880" y="1051560"/>
            <a:ext cx="568756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European organizations seeking grants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022592" y="1051560"/>
            <a:ext cx="114300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~€2.4B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600200" y="2130552"/>
            <a:ext cx="5486400" cy="877824"/>
          </a:xfrm>
          <a:prstGeom prst="rect">
            <a:avLst/>
          </a:prstGeom>
          <a:solidFill>
            <a:srgbClr val="243B55"/>
          </a:solidFill>
          <a:ln w="1905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1746504" y="2130552"/>
            <a:ext cx="64008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468880" y="2130552"/>
            <a:ext cx="340156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NGOs, SMEs, research institutions needing discovery tools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879592" y="2130552"/>
            <a:ext cx="114300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~€480M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2788920" y="3209544"/>
            <a:ext cx="3108960" cy="877824"/>
          </a:xfrm>
          <a:prstGeom prst="rect">
            <a:avLst/>
          </a:prstGeom>
          <a:solidFill>
            <a:srgbClr val="163A5A"/>
          </a:solidFill>
          <a:ln w="1905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2935224" y="3209544"/>
            <a:ext cx="64008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657600" y="3209544"/>
            <a:ext cx="102412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Early-adopter tech-ready NGOs &amp; startups (Year 1-3)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690872" y="3209544"/>
            <a:ext cx="1143000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~€18M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47472" y="4206240"/>
            <a:ext cx="8449056" cy="694944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530352" y="4206240"/>
            <a:ext cx="8083296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signals: </a:t>
            </a:r>
            <a:r>
              <a:rPr lang="en-US" sz="11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€392B EU Cohesion Funds 2021-27. Grant freelancers charge €50-150/hr (orgs already pay for this) .  No EU-first AI discovery tool exists today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Advantages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GrantScout wins in the EU market</a:t>
            </a:r>
            <a:endParaRPr lang="en-US" sz="1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87552"/>
          <a:ext cx="7406640" cy="3913632"/>
        </p:xfrm>
        <a:graphic>
          <a:graphicData uri="http://schemas.openxmlformats.org/drawingml/2006/table">
            <a:tbl>
              <a:tblPr/>
              <a:tblGrid>
                <a:gridCol w="2606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920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Feature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D1B2A"/>
                          </a:solidFill>
                        </a:rPr>
                        <a:t>GrantScout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A83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Generic Grant DBs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Manual Research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2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A6A"/>
                          </a:solidFill>
                        </a:rPr>
                        <a:t>EU-first focus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E9E6E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EF4444"/>
                          </a:solidFill>
                        </a:rPr>
                        <a:t>✗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EF4444"/>
                          </a:solidFill>
                        </a:rPr>
                        <a:t>✗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2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A6A"/>
                          </a:solidFill>
                        </a:rPr>
                        <a:t>AI fit scoring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E9E6E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EF4444"/>
                          </a:solidFill>
                        </a:rPr>
                        <a:t>✗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EF4444"/>
                          </a:solidFill>
                        </a:rPr>
                        <a:t>✗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2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A6A"/>
                          </a:solidFill>
                        </a:rPr>
                        <a:t>Explains match reasoning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E9E6E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EF4444"/>
                          </a:solidFill>
                        </a:rPr>
                        <a:t>✗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EF4444"/>
                          </a:solidFill>
                        </a:rPr>
                        <a:t>✗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2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A6A"/>
                          </a:solidFill>
                        </a:rPr>
                        <a:t>Pipeline management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E9E6E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4A5A6A"/>
                          </a:solidFill>
                        </a:rPr>
                        <a:t>Partial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EF4444"/>
                          </a:solidFill>
                        </a:rPr>
                        <a:t>✗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2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A6A"/>
                          </a:solidFill>
                        </a:rPr>
                        <a:t>Daily auto-scanning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E9E6E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EF4444"/>
                          </a:solidFill>
                        </a:rPr>
                        <a:t>✗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EF4444"/>
                          </a:solidFill>
                        </a:rPr>
                        <a:t>✗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2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A6A"/>
                          </a:solidFill>
                        </a:rPr>
                        <a:t>NGO + Business coverage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E9E6E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rgbClr val="4A5A6A"/>
                          </a:solidFill>
                        </a:rPr>
                        <a:t>Partial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E9E6E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92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4A5A6A"/>
                          </a:solidFill>
                        </a:rPr>
                        <a:t>No manual searching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0E9E6E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EF4444"/>
                          </a:solidFill>
                        </a:rPr>
                        <a:t>✗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dirty="0">
                          <a:solidFill>
                            <a:srgbClr val="EF4444"/>
                          </a:solidFill>
                        </a:rPr>
                        <a:t>✗</a:t>
                      </a:r>
                      <a:endParaRPr lang="en-US" sz="1400" dirty="0"/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Simple, scalable B2B SaaS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84048" y="1005840"/>
            <a:ext cx="2414016" cy="3456432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384048" y="1188720"/>
            <a:ext cx="24140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Starter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84048" y="1554480"/>
            <a:ext cx="241401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658368" y="2157984"/>
            <a:ext cx="1865376" cy="0"/>
          </a:xfrm>
          <a:prstGeom prst="line">
            <a:avLst/>
          </a:prstGeom>
          <a:noFill/>
          <a:ln w="6350">
            <a:solidFill>
              <a:srgbClr val="2A4A6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530352" y="2304288"/>
            <a:ext cx="212140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scans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3 matches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pipeline view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044952" y="914400"/>
            <a:ext cx="2542032" cy="354787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044952" y="914400"/>
            <a:ext cx="2542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3108960" y="1152144"/>
            <a:ext cx="2414016" cy="3310128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3108960" y="1335024"/>
            <a:ext cx="24140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108960" y="1700784"/>
            <a:ext cx="241401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€149.99/mo</a:t>
            </a:r>
            <a:endParaRPr lang="en-US" sz="2600" dirty="0"/>
          </a:p>
        </p:txBody>
      </p:sp>
      <p:sp>
        <p:nvSpPr>
          <p:cNvPr id="15" name="Shape 13"/>
          <p:cNvSpPr/>
          <p:nvPr/>
        </p:nvSpPr>
        <p:spPr>
          <a:xfrm>
            <a:off x="3383280" y="2304288"/>
            <a:ext cx="1865376" cy="0"/>
          </a:xfrm>
          <a:prstGeom prst="line">
            <a:avLst/>
          </a:prstGeom>
          <a:noFill/>
          <a:ln w="6350">
            <a:solidFill>
              <a:srgbClr val="2A4A6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3255264" y="2450592"/>
            <a:ext cx="212140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auto-scans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5 deep matches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Kanban pipeline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digest email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Deadline alerts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833872" y="1005840"/>
            <a:ext cx="2414016" cy="3456432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5833872" y="1188720"/>
            <a:ext cx="24140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833872" y="1554480"/>
            <a:ext cx="241401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€499.99/mo</a:t>
            </a:r>
            <a:endParaRPr lang="en-US" sz="2600" dirty="0"/>
          </a:p>
        </p:txBody>
      </p:sp>
      <p:sp>
        <p:nvSpPr>
          <p:cNvPr id="20" name="Shape 18"/>
          <p:cNvSpPr/>
          <p:nvPr/>
        </p:nvSpPr>
        <p:spPr>
          <a:xfrm>
            <a:off x="6108192" y="2157984"/>
            <a:ext cx="1865376" cy="0"/>
          </a:xfrm>
          <a:prstGeom prst="line">
            <a:avLst/>
          </a:prstGeom>
          <a:noFill/>
          <a:ln w="6350">
            <a:solidFill>
              <a:srgbClr val="2A4A6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5980176" y="2304288"/>
            <a:ext cx="212140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Multi-user seats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data sources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access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support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47472" y="4663440"/>
            <a:ext cx="8449056" cy="329184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502920" y="4663440"/>
            <a:ext cx="8138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C9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One won grant (€50K–€500K+) covers years of GrantScout fees - the ROI is immediate and measurable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Projections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Conservative path to €180K+ ARR</a:t>
            </a:r>
            <a:endParaRPr lang="en-US" sz="1200" dirty="0"/>
          </a:p>
        </p:txBody>
      </p:sp>
      <p:graphicFrame>
        <p:nvGraphicFramePr>
          <p:cNvPr id="5" name="Chart 0"/>
          <p:cNvGraphicFramePr/>
          <p:nvPr>
            <p:extLst>
              <p:ext uri="{D42A27DB-BD31-4B8C-83A1-F6EECF244321}">
                <p14:modId xmlns:p14="http://schemas.microsoft.com/office/powerpoint/2010/main" val="558352722"/>
              </p:ext>
            </p:extLst>
          </p:nvPr>
        </p:nvGraphicFramePr>
        <p:xfrm>
          <a:off x="347472" y="987552"/>
          <a:ext cx="5029200" cy="356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5577840" y="1005840"/>
            <a:ext cx="3218688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4"/>
          <p:cNvSpPr/>
          <p:nvPr/>
        </p:nvSpPr>
        <p:spPr>
          <a:xfrm>
            <a:off x="5577840" y="1005840"/>
            <a:ext cx="54864" cy="694944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5"/>
          <p:cNvSpPr/>
          <p:nvPr/>
        </p:nvSpPr>
        <p:spPr>
          <a:xfrm>
            <a:off x="5705856" y="1042416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5705856" y="1408176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customers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7114032" y="1188720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A8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target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5577840" y="1810512"/>
            <a:ext cx="3218688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Shape 9"/>
          <p:cNvSpPr/>
          <p:nvPr/>
        </p:nvSpPr>
        <p:spPr>
          <a:xfrm>
            <a:off x="5577840" y="1810512"/>
            <a:ext cx="54864" cy="694944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0"/>
          <p:cNvSpPr/>
          <p:nvPr/>
        </p:nvSpPr>
        <p:spPr>
          <a:xfrm>
            <a:off x="5705856" y="1847088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€200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5705856" y="221284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avg/month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7114032" y="1993392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A8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starting price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5577840" y="2615184"/>
            <a:ext cx="3218688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Shape 14"/>
          <p:cNvSpPr/>
          <p:nvPr/>
        </p:nvSpPr>
        <p:spPr>
          <a:xfrm>
            <a:off x="5577840" y="2615184"/>
            <a:ext cx="54864" cy="69494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5"/>
          <p:cNvSpPr/>
          <p:nvPr/>
        </p:nvSpPr>
        <p:spPr>
          <a:xfrm>
            <a:off x="5705856" y="2651760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70-80</a:t>
            </a:r>
            <a:r>
              <a:rPr lang="en-US" sz="20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</a:t>
            </a:r>
            <a:endParaRPr lang="en-US" sz="2000" dirty="0"/>
          </a:p>
        </p:txBody>
      </p:sp>
      <p:sp>
        <p:nvSpPr>
          <p:cNvPr id="19" name="Text 16"/>
          <p:cNvSpPr/>
          <p:nvPr/>
        </p:nvSpPr>
        <p:spPr>
          <a:xfrm>
            <a:off x="5705856" y="3017520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7114032" y="2798064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A8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 model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5577840" y="3419856"/>
            <a:ext cx="3218688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2" name="Shape 19"/>
          <p:cNvSpPr/>
          <p:nvPr/>
        </p:nvSpPr>
        <p:spPr>
          <a:xfrm>
            <a:off x="5577840" y="3419856"/>
            <a:ext cx="54864" cy="694944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0"/>
          <p:cNvSpPr/>
          <p:nvPr/>
        </p:nvSpPr>
        <p:spPr>
          <a:xfrm>
            <a:off x="5705856" y="3456432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€24K</a:t>
            </a:r>
            <a:endParaRPr lang="en-US" sz="2000" dirty="0"/>
          </a:p>
        </p:txBody>
      </p:sp>
      <p:sp>
        <p:nvSpPr>
          <p:cNvPr id="24" name="Text 21"/>
          <p:cNvSpPr/>
          <p:nvPr/>
        </p:nvSpPr>
        <p:spPr>
          <a:xfrm>
            <a:off x="5705856" y="3822192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 Year 1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7114032" y="3602736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A8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conservative est.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5577840" y="4224528"/>
            <a:ext cx="3218688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D8DE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7" name="Shape 24"/>
          <p:cNvSpPr/>
          <p:nvPr/>
        </p:nvSpPr>
        <p:spPr>
          <a:xfrm>
            <a:off x="5577840" y="4224528"/>
            <a:ext cx="54864" cy="69494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8" name="Text 25"/>
          <p:cNvSpPr/>
          <p:nvPr/>
        </p:nvSpPr>
        <p:spPr>
          <a:xfrm>
            <a:off x="5705856" y="4261104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€180K+</a:t>
            </a:r>
            <a:endParaRPr lang="en-US" sz="2000" dirty="0"/>
          </a:p>
        </p:txBody>
      </p:sp>
      <p:sp>
        <p:nvSpPr>
          <p:cNvPr id="29" name="Text 26"/>
          <p:cNvSpPr/>
          <p:nvPr/>
        </p:nvSpPr>
        <p:spPr>
          <a:xfrm>
            <a:off x="5705856" y="4626864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 Year 3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7114032" y="44074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A8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500+ customers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Readiness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 complete — ready for first customers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47472" y="987552"/>
            <a:ext cx="8266176" cy="3977640"/>
          </a:xfrm>
          <a:prstGeom prst="rect">
            <a:avLst/>
          </a:prstGeom>
          <a:solidFill>
            <a:srgbClr val="1A2E45"/>
          </a:solidFill>
          <a:ln w="63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530352" y="1097280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Built 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30352" y="1481328"/>
            <a:ext cx="7883546" cy="33467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Multi-step onboarding with org profile</a:t>
            </a:r>
            <a:endParaRPr lang="en-US" sz="16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Radar Agent: query gen → search → deduplicate → AI scoring</a:t>
            </a:r>
            <a:endParaRPr lang="en-US" sz="16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results with save/dismiss actions</a:t>
            </a:r>
            <a:endParaRPr lang="en-US" sz="16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Kanban pipeline for tracking saved grants</a:t>
            </a:r>
            <a:endParaRPr lang="en-US" sz="16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email digest via Resend integration</a:t>
            </a:r>
            <a:endParaRPr lang="en-US" sz="16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600" dirty="0">
                <a:solidFill>
                  <a:srgbClr val="F4F6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daily scans per organization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729</Words>
  <Application>Microsoft Office PowerPoint</Application>
  <PresentationFormat>Презентация на цял екран (16:9)</PresentationFormat>
  <Paragraphs>175</Paragraphs>
  <Slides>11</Slides>
  <Notes>11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11</vt:i4>
      </vt:variant>
    </vt:vector>
  </HeadingPairs>
  <TitlesOfParts>
    <vt:vector size="15" baseType="lpstr">
      <vt:lpstr>Aptos</vt:lpstr>
      <vt:lpstr>Arial</vt:lpstr>
      <vt:lpstr>Calibri</vt:lpstr>
      <vt:lpstr>Office Theme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GrantScout – Startup Pitch Deck</dc:title>
  <dc:subject>PptxGenJS Presentation</dc:subject>
  <dc:creator>PptxGenJS</dc:creator>
  <cp:lastModifiedBy>Dimitar An. Dimitrov</cp:lastModifiedBy>
  <cp:revision>20</cp:revision>
  <dcterms:created xsi:type="dcterms:W3CDTF">2026-04-07T16:15:54Z</dcterms:created>
  <dcterms:modified xsi:type="dcterms:W3CDTF">2026-04-07T16:57:58Z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02144bb-458c-4e89-89b8-824f69d6f433_Enabled">
    <vt:lpwstr>true</vt:lpwstr>
  </property>
  <property fmtid="{D5CDD505-2E9C-101B-9397-08002B2CF9AE}" pid="3" name="MSIP_Label_102144bb-458c-4e89-89b8-824f69d6f433_SetDate">
    <vt:lpwstr>2026-04-07T16:22:04Z</vt:lpwstr>
  </property>
  <property fmtid="{D5CDD505-2E9C-101B-9397-08002B2CF9AE}" pid="4" name="MSIP_Label_102144bb-458c-4e89-89b8-824f69d6f433_Method">
    <vt:lpwstr>Standard</vt:lpwstr>
  </property>
  <property fmtid="{D5CDD505-2E9C-101B-9397-08002B2CF9AE}" pid="5" name="MSIP_Label_102144bb-458c-4e89-89b8-824f69d6f433_Name">
    <vt:lpwstr>Internal Use</vt:lpwstr>
  </property>
  <property fmtid="{D5CDD505-2E9C-101B-9397-08002B2CF9AE}" pid="6" name="MSIP_Label_102144bb-458c-4e89-89b8-824f69d6f433_SiteId">
    <vt:lpwstr>22fe70d1-f14f-4143-9839-9d91aa178113</vt:lpwstr>
  </property>
  <property fmtid="{D5CDD505-2E9C-101B-9397-08002B2CF9AE}" pid="7" name="MSIP_Label_102144bb-458c-4e89-89b8-824f69d6f433_ActionId">
    <vt:lpwstr>3584290d-f58b-4b4d-8442-9db70861e410</vt:lpwstr>
  </property>
  <property fmtid="{D5CDD505-2E9C-101B-9397-08002B2CF9AE}" pid="8" name="MSIP_Label_102144bb-458c-4e89-89b8-824f69d6f433_ContentBits">
    <vt:lpwstr>2</vt:lpwstr>
  </property>
  <property fmtid="{D5CDD505-2E9C-101B-9397-08002B2CF9AE}" pid="9" name="MSIP_Label_102144bb-458c-4e89-89b8-824f69d6f433_Tag">
    <vt:lpwstr>10, 3, 0, 1</vt:lpwstr>
  </property>
  <property fmtid="{D5CDD505-2E9C-101B-9397-08002B2CF9AE}" pid="10" name="ClassificationContentMarkingFooterLocations">
    <vt:lpwstr>Office Theme:3</vt:lpwstr>
  </property>
  <property fmtid="{D5CDD505-2E9C-101B-9397-08002B2CF9AE}" pid="11" name="ClassificationContentMarkingFooterText">
    <vt:lpwstr> Internal Use </vt:lpwstr>
  </property>
</Properties>
</file>