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8"/>
  </p:handout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64" r:id="rId17"/>
  </p:sldIdLst>
  <p:sldSz cx="9144000" cy="6858000" type="screen4x3"/>
  <p:notesSz cx="6662738" cy="98933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B9F8D-9D21-467D-83F1-81EA7340913B}" type="datetimeFigureOut">
              <a:rPr lang="bg-BG" smtClean="0"/>
              <a:t>08.5.2012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96918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396918"/>
            <a:ext cx="2887186" cy="4946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BC4F0-A494-4164-B67C-52AC76D50B2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771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1F2D-AA0D-4164-8F44-A2D8ABDD74BF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B3DD-217B-471C-8C36-E8389BA385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88A7-E83F-45E7-AD78-FB60BE66879B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3BBD-966B-4B10-96AE-C3F04CE3B13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655F9-B592-4BC8-982F-8901C3AF8CE9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BD84A-8534-46D9-BA4A-94F09A30A22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A324-D6DE-4062-9BD5-4A4F15D351AD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E9FD7-0B90-4A22-A9D8-01EB30D8274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D22E2-A575-4087-98B7-99E4B7CF778F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E986F-ADE3-4CA7-B27D-E27AFE164B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8EBAD-EEC1-4C64-A0F0-76D0F307D27D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AB38-E728-4D3D-91C8-0FD9BAD9765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C916C-0740-4157-84E2-BD044A33AD44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053A-6559-4C41-84A3-010FBD60130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D45A-619D-4745-9D3D-D93B94A408F1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2AEB3-847A-46B3-A6B7-E9244620528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DC9C-57B3-4A8C-867F-2D1CA8FAC8E7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51172-5CE7-40AC-AF05-C939CEA5073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01E6B-002A-440E-AFE3-4B73230EF9AF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DF061-6B4E-4058-88AF-5D01252F58A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C77D9-497D-4478-9B51-3348F2A3DCD2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0BDD-8EAB-467D-9481-7FB034A9B62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99CE9E-3E20-4687-8BA5-B9B915C33690}" type="datetimeFigureOut">
              <a:rPr lang="bg-BG"/>
              <a:pPr>
                <a:defRPr/>
              </a:pPr>
              <a:t>08.5.2012 г.</a:t>
            </a:fld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D330C-BAE3-4344-9D88-ADBC415083F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Title 1"/>
          <p:cNvPicPr>
            <a:picLocks noGrp="1" noChangeArrowheads="1"/>
          </p:cNvPicPr>
          <p:nvPr>
            <p:ph type="ctrTitle"/>
          </p:nvPr>
        </p:nvPicPr>
        <p:blipFill>
          <a:blip r:embed="rId2">
            <a:lum bright="12000" contrast="12000"/>
          </a:blip>
          <a:srcRect/>
          <a:stretch>
            <a:fillRect/>
          </a:stretch>
        </p:blipFill>
        <p:spPr>
          <a:xfrm>
            <a:off x="914400" y="2438400"/>
            <a:ext cx="7864475" cy="1965325"/>
          </a:xfrm>
        </p:spPr>
      </p:pic>
      <p:sp>
        <p:nvSpPr>
          <p:cNvPr id="13314" name="Subtitle 3"/>
          <p:cNvSpPr>
            <a:spLocks noGrp="1"/>
          </p:cNvSpPr>
          <p:nvPr>
            <p:ph type="subTitle" idx="1"/>
          </p:nvPr>
        </p:nvSpPr>
        <p:spPr>
          <a:xfrm>
            <a:off x="611188" y="4221163"/>
            <a:ext cx="7854950" cy="1752600"/>
          </a:xfrm>
        </p:spPr>
        <p:txBody>
          <a:bodyPr/>
          <a:lstStyle/>
          <a:p>
            <a:pPr marR="0" eaLnBrk="1" hangingPunct="1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endParaRPr lang="en-US" sz="24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eaLnBrk="1" hangingPunct="1"/>
            <a:r>
              <a:rPr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Project First Consortium Meeting</a:t>
            </a:r>
          </a:p>
          <a:p>
            <a:pPr marR="0" eaLnBrk="1" hangingPunct="1"/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May 2012, UNWE, Sofia, Bulgaria</a:t>
            </a:r>
            <a:endParaRPr lang="bg-BG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143000"/>
            <a:ext cx="1544638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990600"/>
            <a:ext cx="1296988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WP2 “</a:t>
            </a:r>
            <a:r>
              <a:rPr lang="en-GB" sz="2800" b="1" smtClean="0">
                <a:latin typeface="Times New Roman" pitchFamily="18" charset="0"/>
              </a:rPr>
              <a:t>Research &amp; Training</a:t>
            </a:r>
            <a:r>
              <a:rPr lang="en-US" sz="2800" b="1" smtClean="0">
                <a:latin typeface="Times New Roman" pitchFamily="18" charset="0"/>
              </a:rPr>
              <a:t>”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</a:rPr>
              <a:t>Objectives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Carrying out exchange of experience</a:t>
            </a:r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GB" smtClean="0">
                <a:latin typeface="Times New Roman" pitchFamily="18" charset="0"/>
              </a:rPr>
              <a:t>Producing high quality research materials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</a:rPr>
              <a:t>Deliverables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23 joint training activities 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Development of bibliographical database </a:t>
            </a:r>
          </a:p>
          <a:p>
            <a:pPr eaLnBrk="1" hangingPunct="1"/>
            <a:r>
              <a:rPr lang="en-GB" b="1" smtClean="0">
                <a:latin typeface="Times New Roman" pitchFamily="18" charset="0"/>
              </a:rPr>
              <a:t>2 monographs and 10 scientific articles produced 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Information and materials published on the web site</a:t>
            </a:r>
            <a:r>
              <a:rPr lang="en-GB" smtClean="0"/>
              <a:t> 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WP3 “Scientific Meetings”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200" b="1" smtClean="0">
                <a:latin typeface="Times New Roman" pitchFamily="18" charset="0"/>
              </a:rPr>
              <a:t>Objectives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Providing a platform for direct exchange of scientific ideas and concepts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Development of FOLPSEC scientific content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Approval of FOLPSEC scientific output</a:t>
            </a:r>
            <a:endParaRPr lang="en-US" sz="2200" smtClean="0">
              <a:latin typeface="Times New Roman" pitchFamily="18" charset="0"/>
            </a:endParaRP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Good practices identification</a:t>
            </a:r>
            <a:r>
              <a:rPr lang="en-US" sz="220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b="1" smtClean="0">
                <a:latin typeface="Times New Roman" pitchFamily="18" charset="0"/>
              </a:rPr>
              <a:t>Deliverables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6 scientific meetings 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6 study visits </a:t>
            </a:r>
          </a:p>
          <a:p>
            <a:pPr eaLnBrk="1" hangingPunct="1"/>
            <a:r>
              <a:rPr lang="en-GB" sz="2200" u="sng" smtClean="0">
                <a:latin typeface="Times New Roman" pitchFamily="18" charset="0"/>
              </a:rPr>
              <a:t>I</a:t>
            </a:r>
            <a:r>
              <a:rPr lang="en-GB" sz="2200" smtClean="0">
                <a:latin typeface="Times New Roman" pitchFamily="18" charset="0"/>
              </a:rPr>
              <a:t>nformations and materials published on the web site </a:t>
            </a:r>
          </a:p>
          <a:p>
            <a:pPr eaLnBrk="1" hangingPunct="1"/>
            <a:r>
              <a:rPr lang="en-GB" sz="2200" b="1" smtClean="0">
                <a:latin typeface="Times New Roman" pitchFamily="18" charset="0"/>
              </a:rPr>
              <a:t>Approved List of research materials to be produced</a:t>
            </a:r>
            <a:endParaRPr lang="en-US" sz="22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sz="2800" b="1" smtClean="0">
                <a:latin typeface="Times New Roman" pitchFamily="18" charset="0"/>
              </a:rPr>
              <a:t>WP4 “Dissemination</a:t>
            </a:r>
            <a:r>
              <a:rPr lang="en-US" sz="2800" b="1" smtClean="0">
                <a:latin typeface="Times New Roman" pitchFamily="18" charset="0"/>
              </a:rPr>
              <a:t>”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GB" sz="2000" b="1" smtClean="0">
                <a:latin typeface="Times New Roman" pitchFamily="18" charset="0"/>
              </a:rPr>
              <a:t>Objectives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Identification of target groups for dissemination of the project results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Raising awareness and establishment of durable contacts with target groups key representatives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Performing dissemination activities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Preparation of materials for the FOLPSEC web site, its launching and regular up-date</a:t>
            </a:r>
            <a:r>
              <a:rPr lang="en-US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latin typeface="Times New Roman" pitchFamily="18" charset="0"/>
              </a:rPr>
              <a:t>Deliverables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Communication and dissemination plan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Website with two sections</a:t>
            </a:r>
            <a:r>
              <a:rPr lang="en-US" sz="20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Printed materials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Participation in conferences, workshops and seminars 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>
                <a:latin typeface="Times New Roman" pitchFamily="18" charset="0"/>
              </a:rPr>
              <a:t>30 press releases and publications in partners’ journals </a:t>
            </a:r>
            <a:endParaRPr 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WP5 “Management”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sz="2200" b="1" smtClean="0">
                <a:latin typeface="Times New Roman" pitchFamily="18" charset="0"/>
              </a:rPr>
              <a:t>Objectives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Ensure overall strategic, administrative, financial management and coordination of the project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Ensure everyday administrative/technical support to and coordination of all running activities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Perform quality evaluation and management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Perform risk analysis. Necessary corrective measures implementation</a:t>
            </a:r>
            <a:r>
              <a:rPr lang="en-US" sz="220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b="1" smtClean="0">
                <a:latin typeface="Times New Roman" pitchFamily="18" charset="0"/>
              </a:rPr>
              <a:t>Deliverables</a:t>
            </a:r>
          </a:p>
          <a:p>
            <a:pPr eaLnBrk="1" hangingPunct="1"/>
            <a:r>
              <a:rPr lang="en-GB" sz="2200" smtClean="0">
                <a:latin typeface="Times New Roman" pitchFamily="18" charset="0"/>
              </a:rPr>
              <a:t>Risk identification, analysis and assessment plan</a:t>
            </a:r>
            <a:r>
              <a:rPr lang="en-GB" sz="2200" smtClean="0"/>
              <a:t> </a:t>
            </a:r>
          </a:p>
          <a:p>
            <a:pPr eaLnBrk="1" hangingPunct="1"/>
            <a:r>
              <a:rPr lang="en-GB" sz="2200" smtClean="0"/>
              <a:t>6-month risk assessment and evaluation report </a:t>
            </a:r>
            <a:endParaRPr lang="en-US" sz="2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latin typeface="Times New Roman" pitchFamily="18" charset="0"/>
              </a:rPr>
              <a:t>FOLPSEC Governing bodies</a:t>
            </a:r>
          </a:p>
        </p:txBody>
      </p:sp>
      <p:grpSp>
        <p:nvGrpSpPr>
          <p:cNvPr id="2" name="Content Placeholder 32782"/>
          <p:cNvGrpSpPr>
            <a:grpSpLocks noChangeAspect="1"/>
          </p:cNvGrpSpPr>
          <p:nvPr/>
        </p:nvGrpSpPr>
        <p:grpSpPr bwMode="auto">
          <a:xfrm>
            <a:off x="457200" y="1935163"/>
            <a:ext cx="8229600" cy="4389437"/>
            <a:chOff x="288" y="1219"/>
            <a:chExt cx="5184" cy="2765"/>
          </a:xfrm>
        </p:grpSpPr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53126"/>
            <a:ext cx="8186737" cy="510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smtClean="0">
                <a:latin typeface="Times New Roman" pitchFamily="18" charset="0"/>
              </a:rPr>
              <a:t>Budget &amp; Financial Issues</a:t>
            </a:r>
          </a:p>
        </p:txBody>
      </p:sp>
      <p:graphicFrame>
        <p:nvGraphicFramePr>
          <p:cNvPr id="35884" name="Group 44"/>
          <p:cNvGraphicFramePr>
            <a:graphicFrameLocks noGrp="1"/>
          </p:cNvGraphicFramePr>
          <p:nvPr>
            <p:ph idx="1"/>
          </p:nvPr>
        </p:nvGraphicFramePr>
        <p:xfrm>
          <a:off x="228600" y="2362200"/>
          <a:ext cx="8382000" cy="3944112"/>
        </p:xfrm>
        <a:graphic>
          <a:graphicData uri="http://schemas.openxmlformats.org/drawingml/2006/table">
            <a:tbl>
              <a:tblPr/>
              <a:tblGrid>
                <a:gridCol w="1752600"/>
                <a:gridCol w="3886200"/>
                <a:gridCol w="27432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Participant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 seconded researchers -months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EU contribution,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UNWE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 (incoming + outgoing)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102 (incoming + outgoing)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193,800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UMB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 (incoming + outgoing)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184,300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571,900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1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Times New Roman" pitchFamily="18" charset="0"/>
              </a:rPr>
              <a:t>Thank you for your attention!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486650" cy="116205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 FOLPSEC Countries</a:t>
            </a:r>
            <a:endParaRPr lang="bg-BG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28625" y="2185988"/>
            <a:ext cx="3816350" cy="374332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Bulgaria</a:t>
            </a: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Poland</a:t>
            </a: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7200" b="1" dirty="0">
                <a:latin typeface="Times New Roman" pitchFamily="18" charset="0"/>
                <a:cs typeface="Times New Roman" pitchFamily="18" charset="0"/>
              </a:rPr>
              <a:t>Russia</a:t>
            </a: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Slovakia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60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Ukraine</a:t>
            </a:r>
            <a:endParaRPr lang="bg-BG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33800" y="2286000"/>
            <a:ext cx="3895725" cy="3708400"/>
          </a:xfrm>
        </p:spPr>
      </p:pic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4188" y="3789363"/>
            <a:ext cx="811212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2362200"/>
            <a:ext cx="838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6888" y="4508500"/>
            <a:ext cx="798512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3075" y="3165475"/>
            <a:ext cx="8223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6888" y="5265738"/>
            <a:ext cx="79851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The FOLPSEC Institutions</a:t>
            </a:r>
            <a:r>
              <a:rPr lang="en-US" sz="2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g-BG" sz="26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Project Coordinator: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University of National			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and World Economy (UNWE), Bulgaria	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>Project Partners:	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University of Lodz (UL), Poland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Matej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Bel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University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Banska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Bystrica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(UMB), Slovakia	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Institute of Economics and Industrial Engineering of the Siberian Branch of the Russian Academy of Science (IEIE SB RAS), Russia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Novosibirsk State University (NSU), Russia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Ternopil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National Economic University (TNEU), Ukraine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5363" name="Picture 15" descr="Logo_UNW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78013"/>
            <a:ext cx="8382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59100"/>
            <a:ext cx="842962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3379788"/>
            <a:ext cx="10779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8" descr="C:\Documents and Settings\CIOP_\Local Settings\Temporary Internet Files\Content.Outlook\J4IUVPF8\ieie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6550" y="4149725"/>
            <a:ext cx="5778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9" descr="C:\Documents and Settings\CIOP_\Local Settings\Temporary Internet Files\Content.Outlook\J4IUVPF8\logoNSU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9338" y="5013325"/>
            <a:ext cx="2160587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72200" y="5486400"/>
            <a:ext cx="914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FOLPSEC – General Description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</a:rPr>
              <a:t>Project Number and full title -  FP7-PEOPLE-2011 IRSES 295050</a:t>
            </a:r>
            <a:r>
              <a:rPr lang="en-US" sz="2400" smtClean="0">
                <a:latin typeface="Times New Roman" pitchFamily="18" charset="0"/>
              </a:rPr>
              <a:t> Functioning of the Local Production Systems in the Conditions of Economic Crisis (Comparative Analysis and Benchmarking for the EU and Beyond) (FOLPSEC)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</a:rPr>
              <a:t>Scientific Panel</a:t>
            </a:r>
            <a:r>
              <a:rPr lang="en-US" sz="2400" smtClean="0">
                <a:latin typeface="Times New Roman" pitchFamily="18" charset="0"/>
              </a:rPr>
              <a:t> - ECO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</a:rPr>
              <a:t>Duration </a:t>
            </a:r>
            <a:r>
              <a:rPr lang="en-US" sz="2400" smtClean="0">
                <a:latin typeface="Times New Roman" pitchFamily="18" charset="0"/>
              </a:rPr>
              <a:t>– 36 months (April 1</a:t>
            </a:r>
            <a:r>
              <a:rPr lang="en-US" sz="2400" baseline="30000" smtClean="0">
                <a:latin typeface="Times New Roman" pitchFamily="18" charset="0"/>
              </a:rPr>
              <a:t>st</a:t>
            </a:r>
            <a:r>
              <a:rPr lang="en-US" sz="2400" smtClean="0">
                <a:latin typeface="Times New Roman" pitchFamily="18" charset="0"/>
              </a:rPr>
              <a:t> 2012 – April 1</a:t>
            </a:r>
            <a:r>
              <a:rPr lang="en-US" sz="2400" baseline="30000" smtClean="0">
                <a:latin typeface="Times New Roman" pitchFamily="18" charset="0"/>
              </a:rPr>
              <a:t>st</a:t>
            </a:r>
            <a:r>
              <a:rPr lang="en-US" sz="2400" smtClean="0">
                <a:latin typeface="Times New Roman" pitchFamily="18" charset="0"/>
              </a:rPr>
              <a:t> 2015)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</a:rPr>
              <a:t>Total budget</a:t>
            </a:r>
            <a:r>
              <a:rPr lang="en-US" sz="2400" smtClean="0">
                <a:latin typeface="Times New Roman" pitchFamily="18" charset="0"/>
              </a:rPr>
              <a:t> – 571,900 euro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400" b="1" smtClean="0">
                <a:latin typeface="Times New Roman" pitchFamily="18" charset="0"/>
              </a:rPr>
              <a:t>Overall objective</a:t>
            </a:r>
            <a:r>
              <a:rPr lang="en-US" sz="2400" smtClean="0">
                <a:latin typeface="Times New Roman" pitchFamily="18" charset="0"/>
              </a:rPr>
              <a:t> - FOLPSEC aims at deepening the theoretical studies on LPS and to encourage their practical implementation, thus meeting the challenges related to the world crisis overcoming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The FOLPSEC Objectives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latin typeface="Times New Roman" pitchFamily="18" charset="0"/>
              </a:rPr>
              <a:t>Research &amp; Practice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To exchange knowledge on research approaches in studying LPS (research theses and micro-theses, as well as hypotheses for their acceptance/rejection) and to make recommendations for EU good practices implementation in the conditions of economic crisis;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To share partners’ results on LPS functioning concerning economical and social regional acceleration and relative overcoming of regional disparities;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latin typeface="Times New Roman" pitchFamily="18" charset="0"/>
              </a:rPr>
              <a:t>Knowledge use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To make use of knowledge gained and good practices identified for research and teaching purposes at all partner institutions;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000" b="1" smtClean="0">
                <a:latin typeface="Times New Roman" pitchFamily="18" charset="0"/>
              </a:rPr>
              <a:t>Lasting cooperation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>
                <a:latin typeface="Times New Roman" pitchFamily="18" charset="0"/>
              </a:rPr>
              <a:t>To establish long-term research cooperation between MS and Third countries and to strengthen research partnerships through staff exchange and network activities.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latin typeface="Times New Roman" pitchFamily="18" charset="0"/>
              </a:rPr>
              <a:t>Today’s Agenda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 smtClean="0">
                <a:latin typeface="Times New Roman" pitchFamily="18" charset="0"/>
              </a:rPr>
              <a:t>Our purpose – </a:t>
            </a:r>
            <a:r>
              <a:rPr lang="en-US" dirty="0" smtClean="0">
                <a:latin typeface="Times New Roman" pitchFamily="18" charset="0"/>
              </a:rPr>
              <a:t>To explore effective management solutions for valuable scientific outcomes</a:t>
            </a: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dirty="0" smtClean="0">
                <a:latin typeface="Times New Roman" pitchFamily="18" charset="0"/>
              </a:rPr>
              <a:t>Our tasks   - </a:t>
            </a:r>
            <a:r>
              <a:rPr lang="en-US" dirty="0" smtClean="0">
                <a:latin typeface="Times New Roman" pitchFamily="18" charset="0"/>
              </a:rPr>
              <a:t>To discuss and adopt decisions on: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Research 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Division of work – Working Packages (WPs)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Result impact beyond FOLPSEC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Management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Budget &amp; financial issues</a:t>
            </a:r>
          </a:p>
          <a:p>
            <a:pPr marL="495300" indent="-495300" eaLnBrk="1" hangingPunct="1"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Short-term deliverables deadlines (2012)</a:t>
            </a:r>
          </a:p>
          <a:p>
            <a:pPr marL="495300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</a:endParaRPr>
          </a:p>
          <a:p>
            <a:pPr marL="495300" indent="-4953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Research objectives, scope and outcomes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LPS within the local development context – nature, pre-conditions for establishment and development and classification; 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LPS typology according to: type of activities, intensity of internal and international cooperation, degree of concentration, particular competences ;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Comparative analysis on LPS organization in MS and in third countries;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Benchmarking. </a:t>
            </a:r>
          </a:p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dirty="0" smtClean="0">
                <a:latin typeface="Times New Roman" pitchFamily="18" charset="0"/>
              </a:rPr>
              <a:t>Work Packages (WPs)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533400" y="2514600"/>
            <a:ext cx="8229600" cy="4389437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WP1 “Exchange” – TNEU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WP2 “</a:t>
            </a:r>
            <a:r>
              <a:rPr lang="en-GB" dirty="0" smtClean="0">
                <a:latin typeface="Times New Roman" pitchFamily="18" charset="0"/>
              </a:rPr>
              <a:t>Research &amp; Training</a:t>
            </a:r>
            <a:r>
              <a:rPr lang="en-US" dirty="0" smtClean="0">
                <a:latin typeface="Times New Roman" pitchFamily="18" charset="0"/>
              </a:rPr>
              <a:t>” – UL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WP3 “Scientific Meetings” - </a:t>
            </a:r>
            <a:r>
              <a:rPr lang="en-GB" dirty="0" smtClean="0">
                <a:latin typeface="Times New Roman" pitchFamily="18" charset="0"/>
              </a:rPr>
              <a:t>IEIE SB RAS, UMB 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WP4 “Dissemination</a:t>
            </a:r>
            <a:r>
              <a:rPr lang="en-US" dirty="0" smtClean="0">
                <a:latin typeface="Times New Roman" pitchFamily="18" charset="0"/>
              </a:rPr>
              <a:t>” – NSU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WP5 “Management” - UNWE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800" b="1" smtClean="0">
                <a:latin typeface="Times New Roman" pitchFamily="18" charset="0"/>
              </a:rPr>
              <a:t>WP1 “Exchange”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b="1" smtClean="0">
                <a:latin typeface="Times New Roman" pitchFamily="18" charset="0"/>
              </a:rPr>
              <a:t>Objectives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Provision of reliable basis for knowledge transfer</a:t>
            </a:r>
          </a:p>
          <a:p>
            <a:pPr eaLnBrk="1" hangingPunct="1"/>
            <a:r>
              <a:rPr lang="en-GB" smtClean="0">
                <a:latin typeface="Times New Roman" pitchFamily="18" charset="0"/>
              </a:rPr>
              <a:t>Effective implementation of the overall mobility scheme (Gantt chart of secondments)</a:t>
            </a:r>
            <a:endParaRPr lang="en-US" smtClean="0">
              <a:latin typeface="Times New Roman" pitchFamily="18" charset="0"/>
            </a:endParaRPr>
          </a:p>
          <a:p>
            <a:pPr eaLnBrk="1" hangingPunct="1"/>
            <a:r>
              <a:rPr lang="en-GB" smtClean="0">
                <a:latin typeface="Times New Roman" pitchFamily="18" charset="0"/>
              </a:rPr>
              <a:t>Monitoring of the mobility scheme implementation</a:t>
            </a:r>
            <a:r>
              <a:rPr lang="en-US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smtClean="0">
                <a:latin typeface="Times New Roman" pitchFamily="18" charset="0"/>
              </a:rPr>
              <a:t>Deliverables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Times New Roman" pitchFamily="18" charset="0"/>
              </a:rPr>
              <a:t>6-month mobility reports over project’s life-time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693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PowerPoint Presentation</vt:lpstr>
      <vt:lpstr>The FOLPSEC Countries</vt:lpstr>
      <vt:lpstr>The FOLPSEC Institutions </vt:lpstr>
      <vt:lpstr>FOLPSEC – General Description</vt:lpstr>
      <vt:lpstr>The FOLPSEC Objectives</vt:lpstr>
      <vt:lpstr>Today’s Agenda</vt:lpstr>
      <vt:lpstr>Research objectives, scope and outcomes</vt:lpstr>
      <vt:lpstr>Work Packages (WPs)</vt:lpstr>
      <vt:lpstr>WP1 “Exchange”</vt:lpstr>
      <vt:lpstr>WP2 “Research &amp; Training”</vt:lpstr>
      <vt:lpstr>WP3 “Scientific Meetings”</vt:lpstr>
      <vt:lpstr>WP4 “Dissemination”</vt:lpstr>
      <vt:lpstr>WP5 “Management”</vt:lpstr>
      <vt:lpstr>FOLPSEC Governing bodies</vt:lpstr>
      <vt:lpstr>Budget &amp; Financial Issues</vt:lpstr>
      <vt:lpstr>PowerPoint Presentation</vt:lpstr>
    </vt:vector>
  </TitlesOfParts>
  <Company>UNWE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CIOP</dc:creator>
  <cp:lastModifiedBy>CIOP</cp:lastModifiedBy>
  <cp:revision>36</cp:revision>
  <cp:lastPrinted>2012-05-02T10:34:33Z</cp:lastPrinted>
  <dcterms:created xsi:type="dcterms:W3CDTF">2012-04-25T11:40:45Z</dcterms:created>
  <dcterms:modified xsi:type="dcterms:W3CDTF">2012-05-08T05:42:04Z</dcterms:modified>
</cp:coreProperties>
</file>